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58" r:id="rId3"/>
    <p:sldId id="257" r:id="rId4"/>
    <p:sldId id="265" r:id="rId5"/>
    <p:sldId id="260" r:id="rId6"/>
    <p:sldId id="435" r:id="rId7"/>
    <p:sldId id="394" r:id="rId8"/>
    <p:sldId id="398" r:id="rId9"/>
    <p:sldId id="269" r:id="rId10"/>
    <p:sldId id="396" r:id="rId11"/>
    <p:sldId id="270" r:id="rId12"/>
    <p:sldId id="271" r:id="rId13"/>
    <p:sldId id="437" r:id="rId14"/>
    <p:sldId id="338" r:id="rId15"/>
    <p:sldId id="436" r:id="rId16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022"/>
    <a:srgbClr val="000000"/>
    <a:srgbClr val="AAC9B6"/>
    <a:srgbClr val="822433"/>
    <a:srgbClr val="830022"/>
    <a:srgbClr val="006778"/>
    <a:srgbClr val="783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68" autoAdjust="0"/>
    <p:restoredTop sz="78333" autoAdjust="0"/>
  </p:normalViewPr>
  <p:slideViewPr>
    <p:cSldViewPr>
      <p:cViewPr varScale="1">
        <p:scale>
          <a:sx n="82" d="100"/>
          <a:sy n="82" d="100"/>
        </p:scale>
        <p:origin x="1723" y="67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8B0604D-136E-4A3A-8BCA-103CDDF5BF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CB8E873-39A0-49A1-B85D-5BCACBEAE6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160EDC5-6E2E-491E-8C7A-E09D8972A53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6FB1FC4-20B1-4FEE-BEFA-D3C4D87E5C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63B11F-3818-4CC4-BE98-34076D93CD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7A263C3-D299-41E9-A07B-56043798E0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A700F44-7622-49F5-BA95-C8AD8295C0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D94E0E3-AB68-46A0-9248-BBFB4218BC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35728CE-9483-4590-A60A-678CF8486F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E0F6C28-5E0B-4BA5-A6B8-BC8EFF2CE4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9FA1CEE8-5CC7-4F1F-9A5E-80C4D8271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AA6D96-4A13-4FFF-9A25-666B1DEA8B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16E82D9-3B27-49FE-9F1F-ABDECA5C3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1EE239-38E5-4E27-B68E-625455EFEC8E}" type="slidenum">
              <a:rPr lang="it-IT" altLang="it-IT" sz="1200" smtClean="0">
                <a:solidFill>
                  <a:schemeClr val="tx1"/>
                </a:solidFill>
              </a:rPr>
              <a:pPr/>
              <a:t>1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BA38900-BFB3-40CA-B137-B8A45FEF1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A01F5A9-FD78-480F-988D-C21C84429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8C92438-01E8-46AB-8023-8A952C2AF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89A13C-EE74-4586-90A3-D19B46220F42}" type="slidenum">
              <a:rPr lang="it-IT" altLang="it-IT" sz="1200" smtClean="0">
                <a:solidFill>
                  <a:schemeClr val="tx1"/>
                </a:solidFill>
              </a:rPr>
              <a:pPr/>
              <a:t>12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6F7CA0E-EAD8-49F6-A461-34E4C8D19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0BB7268-59F4-4E9E-ADEF-007ACACE3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B7ACAE2-CA53-4BA7-98B9-7A4B52607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51C416-0BAC-40F3-B57E-0AE4F8048123}" type="slidenum">
              <a:rPr lang="it-IT" altLang="it-IT" sz="1200" smtClean="0">
                <a:solidFill>
                  <a:schemeClr val="tx1"/>
                </a:solidFill>
              </a:rPr>
              <a:pPr/>
              <a:t>2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4D23832-A66B-43AA-B587-264DB5625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3726FCE-065C-422B-A62C-E99601FA8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EA894E1-48E4-4E16-A8F0-19A330D0A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177A96-DCD8-4AE4-A4A3-277111287CC5}" type="slidenum">
              <a:rPr lang="it-IT" altLang="it-IT" sz="1200" smtClean="0">
                <a:solidFill>
                  <a:schemeClr val="tx1"/>
                </a:solidFill>
              </a:rPr>
              <a:pPr/>
              <a:t>3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D91DB50-457F-4B90-8237-4BD03C4372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D3A4DBF-6B50-4A3B-88C2-5A9E0BD0E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B2332170-660B-455D-9E3E-DBE818155A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E4C16E-7366-49AD-9F46-C8BADC424766}" type="slidenum">
              <a:rPr lang="it-IT" altLang="it-IT" sz="1200" smtClean="0">
                <a:solidFill>
                  <a:schemeClr val="tx1"/>
                </a:solidFill>
              </a:rPr>
              <a:pPr/>
              <a:t>4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A59FA51-83C2-4C6D-B8ED-074F031F7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471687C-3C31-464D-B305-D67559E84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D4C37FF-B240-425F-9D4A-A25D5B737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F62BCF-D9F2-479C-81D6-57F75BD7DD40}" type="slidenum">
              <a:rPr lang="it-IT" altLang="it-IT" sz="1200" smtClean="0">
                <a:solidFill>
                  <a:schemeClr val="tx1"/>
                </a:solidFill>
              </a:rPr>
              <a:pPr/>
              <a:t>5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62EC5B2-3015-4DDB-AE78-E6BA19E6E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BB056F3-95EF-47DE-9337-828FF6ED7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>
            <a:extLst>
              <a:ext uri="{FF2B5EF4-FFF2-40B4-BE49-F238E27FC236}">
                <a16:creationId xmlns:a16="http://schemas.microsoft.com/office/drawing/2014/main" id="{DA453113-3B97-4BC5-B2E3-4596FEF90D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>
            <a:extLst>
              <a:ext uri="{FF2B5EF4-FFF2-40B4-BE49-F238E27FC236}">
                <a16:creationId xmlns:a16="http://schemas.microsoft.com/office/drawing/2014/main" id="{445C1F16-85BA-43F6-9572-EC44424CE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8676" name="Segnaposto data 3">
            <a:extLst>
              <a:ext uri="{FF2B5EF4-FFF2-40B4-BE49-F238E27FC236}">
                <a16:creationId xmlns:a16="http://schemas.microsoft.com/office/drawing/2014/main" id="{9E51B113-C870-4A76-B575-0759A09866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5EA6F1-9DA2-426E-843F-0AF0F4C2164C}" type="datetime1">
              <a:rPr lang="it-IT" altLang="it-IT" sz="1300" b="0" smtClean="0">
                <a:solidFill>
                  <a:schemeClr val="tx1"/>
                </a:solidFill>
              </a:rPr>
              <a:pPr/>
              <a:t>23/02/2026</a:t>
            </a:fld>
            <a:endParaRPr lang="it-IT" altLang="it-IT" sz="1300" b="0">
              <a:solidFill>
                <a:schemeClr val="tx1"/>
              </a:solidFill>
            </a:endParaRPr>
          </a:p>
        </p:txBody>
      </p:sp>
      <p:sp>
        <p:nvSpPr>
          <p:cNvPr id="28677" name="Segnaposto numero diapositiva 4">
            <a:extLst>
              <a:ext uri="{FF2B5EF4-FFF2-40B4-BE49-F238E27FC236}">
                <a16:creationId xmlns:a16="http://schemas.microsoft.com/office/drawing/2014/main" id="{A61AF76C-C0F0-40EF-B35F-031D0A17A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950B6A-C652-44CA-90DA-0E50FC828A76}" type="slidenum">
              <a:rPr lang="it-IT" altLang="it-IT" sz="1300" b="0">
                <a:solidFill>
                  <a:schemeClr val="tx1"/>
                </a:solidFill>
              </a:rPr>
              <a:pPr/>
              <a:t>7</a:t>
            </a:fld>
            <a:endParaRPr lang="it-IT" altLang="it-IT" sz="13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67C40A8B-6840-4871-9635-207248033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E6734720-918D-4763-8358-4FA4E3DD4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0724" name="Segnaposto data 3">
            <a:extLst>
              <a:ext uri="{FF2B5EF4-FFF2-40B4-BE49-F238E27FC236}">
                <a16:creationId xmlns:a16="http://schemas.microsoft.com/office/drawing/2014/main" id="{9A932F6E-5F43-4F12-BC3A-09BD2BAA77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CE51F1-5483-4539-8925-6620563D0ABB}" type="datetime1">
              <a:rPr lang="it-IT" altLang="it-IT" sz="1300" b="0" smtClean="0">
                <a:solidFill>
                  <a:schemeClr val="tx1"/>
                </a:solidFill>
              </a:rPr>
              <a:pPr/>
              <a:t>23/02/2026</a:t>
            </a:fld>
            <a:endParaRPr lang="it-IT" altLang="it-IT" sz="1300" b="0">
              <a:solidFill>
                <a:schemeClr val="tx1"/>
              </a:solidFill>
            </a:endParaRPr>
          </a:p>
        </p:txBody>
      </p:sp>
      <p:sp>
        <p:nvSpPr>
          <p:cNvPr id="30725" name="Segnaposto numero diapositiva 4">
            <a:extLst>
              <a:ext uri="{FF2B5EF4-FFF2-40B4-BE49-F238E27FC236}">
                <a16:creationId xmlns:a16="http://schemas.microsoft.com/office/drawing/2014/main" id="{D588B5AA-40AB-4D64-BA3C-972B5B65E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4088"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49ADD7-507E-4682-B9E6-92F9BFBB371F}" type="slidenum">
              <a:rPr lang="it-IT" altLang="it-IT" sz="1300" b="0">
                <a:solidFill>
                  <a:schemeClr val="tx1"/>
                </a:solidFill>
              </a:rPr>
              <a:pPr/>
              <a:t>8</a:t>
            </a:fld>
            <a:endParaRPr lang="it-IT" altLang="it-IT" sz="13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989AE6D-9DB8-4F05-868E-AD0349FD00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3AE4F8-2166-471C-B710-69FB15D53F9E}" type="slidenum">
              <a:rPr lang="it-IT" altLang="it-IT" sz="1200" smtClean="0">
                <a:solidFill>
                  <a:schemeClr val="tx1"/>
                </a:solidFill>
              </a:rPr>
              <a:pPr/>
              <a:t>9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84FF4C1-B06A-4979-9918-ADE4D84B6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B3C794D-AACC-4CA0-A452-79E60BE74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64AFEBC-8066-4EDC-81B4-38E4374E5B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8E8494-E857-4072-B9B9-9264D4F1D0F5}" type="slidenum">
              <a:rPr lang="it-IT" altLang="it-IT" sz="1200" smtClean="0">
                <a:solidFill>
                  <a:schemeClr val="tx1"/>
                </a:solidFill>
              </a:rPr>
              <a:pPr/>
              <a:t>11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B86275A-7379-41F2-94E0-BC05EAAB03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6916C0A-DD39-41B6-A7C2-CBDA77EC9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DA0341-FC3C-4422-94EE-DE2382B2B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6476282-F32D-4ECD-852B-95EC88041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1849BC-BF44-4B9D-95B5-B8A5A215A0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588AA-BA52-43E8-8A43-FE841DBD86CF}" type="datetime1">
              <a:rPr lang="it-IT" altLang="it-IT"/>
              <a:pPr>
                <a:defRPr/>
              </a:pPr>
              <a:t>23/02/2026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0C4093-DA9C-45FD-BB0E-C31E8A77C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E35C6D-F1D9-46EF-A5C9-C16BCA105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6A58CE85-C6E0-4B31-AB07-D71F7F3A92D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069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69B2DB-6E53-4896-A0F2-5BCC5D77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DDE009-FC79-407D-B7EE-D92C6448D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81716E-B43A-4B65-B911-F333A58C9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AD9DC-3651-4C66-B29A-C00F20757C84}" type="datetime1">
              <a:rPr lang="it-IT" altLang="it-IT"/>
              <a:pPr>
                <a:defRPr/>
              </a:pPr>
              <a:t>23/02/2026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4E1CED-F903-4D5B-9414-53DF2F28C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41858-FDA9-4F5E-AB0C-8E1C06414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6DF34CFB-B143-44D5-A755-F39E0CA84D8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72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B09450-4EBF-402B-8C8B-29868E023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329D512-ED31-45D2-97F6-00BA837AB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6460C-D5CD-4475-98A2-BBDA4482D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9AFD1-8D86-4394-907F-CF48D045F1FF}" type="datetime1">
              <a:rPr lang="it-IT" altLang="it-IT"/>
              <a:pPr>
                <a:defRPr/>
              </a:pPr>
              <a:t>23/02/2026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45711A-85A2-45E2-91AF-5043E5B5D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0C47AA-305D-48E4-B8FE-FD0BC878D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6E19C8B9-76B2-4859-9276-EF82063490DB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511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D5D17-C283-4C72-B366-B266DB2B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D56E0B-5387-4083-A93D-727AC69C5E9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32A395-BE42-432E-9A08-13E191CF5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D2DB7-F8BD-433B-86CF-9BB4FBA014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01CD-403C-450F-8464-A20BAFA53829}" type="datetime1">
              <a:rPr lang="it-IT" altLang="it-IT"/>
              <a:pPr>
                <a:defRPr/>
              </a:pPr>
              <a:t>23/02/2026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8C1C6-2F41-480D-864A-2442A8609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28B716-52BD-4E3C-8905-BCFCFE96B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2D85B133-6246-43F2-904F-756AFD683BF3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476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886FCE-12B4-4807-8D12-143CFF98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abella 2">
            <a:extLst>
              <a:ext uri="{FF2B5EF4-FFF2-40B4-BE49-F238E27FC236}">
                <a16:creationId xmlns:a16="http://schemas.microsoft.com/office/drawing/2014/main" id="{81735B9B-198F-460E-BA6F-59DA443D87B1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1A76A1-C20A-402E-9C49-F09D278B3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0218A-0FE3-4546-86BC-90FA613F6911}" type="datetime1">
              <a:rPr lang="it-IT" altLang="it-IT"/>
              <a:pPr>
                <a:defRPr/>
              </a:pPr>
              <a:t>23/02/2026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7C4A05-B49B-42DD-A1D5-F20F411A34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9A67D3-5671-40B7-A502-59814B8F8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26EE9C89-0372-4E57-BD74-979AC3AF172F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689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FC7227-406E-41F7-B330-1035157C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grafico 2">
            <a:extLst>
              <a:ext uri="{FF2B5EF4-FFF2-40B4-BE49-F238E27FC236}">
                <a16:creationId xmlns:a16="http://schemas.microsoft.com/office/drawing/2014/main" id="{E28733E2-83CD-4955-AB9D-4F84C6DC7E3A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2D16DD-E008-41DF-9CDC-8059E877FC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340AF-E96C-449B-81B4-CE875085DE0C}" type="datetime1">
              <a:rPr lang="it-IT" altLang="it-IT"/>
              <a:pPr>
                <a:defRPr/>
              </a:pPr>
              <a:t>23/02/2026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E49006-A43F-4E91-B60C-88A45598F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B830F8-C269-4B74-A4FF-8EFDABE9D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35AB89AF-3EE1-42A0-8176-91A122F8D1D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761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3C01AE-5E4D-4A19-8779-58527A23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47B325-2A5D-43DC-9160-B4510C6A0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69E1BD-FEA5-4792-BD7E-45C382F97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50EAF-7067-44BA-B6F6-AB5EDE84066F}" type="datetime1">
              <a:rPr lang="it-IT" altLang="it-IT"/>
              <a:pPr>
                <a:defRPr/>
              </a:pPr>
              <a:t>23/02/2026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4CC15-52BF-44D2-A00A-27221DE71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64C9C7-6224-47AA-A75B-051B034702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F8A781C8-E1CE-4575-B35E-874B44D54F04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358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9FB3F-AC1B-4839-BF69-3C99F0F8E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D585BB-354A-416C-9AA5-1407E67D5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6F91D5-8276-4DF3-8241-7D68B7F355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6711A-2D02-4705-BD5F-06104D8758E4}" type="datetime1">
              <a:rPr lang="it-IT" altLang="it-IT"/>
              <a:pPr>
                <a:defRPr/>
              </a:pPr>
              <a:t>23/02/2026</a:t>
            </a:fld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DEEE8A-FFD9-4EF9-BB2D-FB7851A4F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D846F4-B04E-4CC9-AEE1-7058A7F2C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78EF0C4E-FB89-4659-93A7-C83927FCA233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352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23810-29BF-494D-8376-DBAD50AD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8CFD96-C42D-4BE4-AA7D-7F0D6FB0D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D12B33-5075-4AD5-91D5-41869B4B4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3516F-BD78-4995-9318-81E18669E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EF2B2-48B4-4EEF-9FB3-5A1A7B188330}" type="datetime1">
              <a:rPr lang="it-IT" altLang="it-IT"/>
              <a:pPr>
                <a:defRPr/>
              </a:pPr>
              <a:t>23/02/2026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58CB1-DB37-462B-9C1C-92EF3D594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FF388-EAAF-4B21-ADFE-465C60874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63D4E41A-5E4B-462D-AFAE-AEE594E8C83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921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72E05D-C40D-486E-A2FF-2140A6BD1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812BDC-5E73-43B1-93E1-3BEA7E219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4B1504-F4DD-4478-924C-CEDCFBBFB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E148468-40EB-46D6-88D7-402AB9E3F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BCCE30B-4C3E-4757-98B2-A98714529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6268D0-FEF6-43AB-A413-C456D4008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7447-C9A4-420C-87A5-C9ADC5D66495}" type="datetime1">
              <a:rPr lang="it-IT" altLang="it-IT"/>
              <a:pPr>
                <a:defRPr/>
              </a:pPr>
              <a:t>23/02/2026</a:t>
            </a:fld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FFA77F-8BB9-4D78-A701-5CF68A509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D2BA76-F402-4585-85E8-1B95BF326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1628BB40-E0CA-4F60-8554-3B720DD5611E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261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833BFD-D8C9-4B74-AB94-FC45AC81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E91933-AF3B-4D8E-B790-45F5BD256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6970-AF99-4E86-934D-F14546BF2409}" type="datetime1">
              <a:rPr lang="it-IT" altLang="it-IT"/>
              <a:pPr>
                <a:defRPr/>
              </a:pPr>
              <a:t>23/02/2026</a:t>
            </a:fld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A2D0B3-F35E-4417-AE72-A30E62400E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312D26-07CD-4094-981A-1BCF0B773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C9E6357E-0588-42DD-B10A-4D18A45C475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194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A1AC8B-489A-44B5-9ECD-112829078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AF1AB-7B02-49BC-A216-4D322DCBB694}" type="datetime1">
              <a:rPr lang="it-IT" altLang="it-IT"/>
              <a:pPr>
                <a:defRPr/>
              </a:pPr>
              <a:t>23/02/2026</a:t>
            </a:fld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F57FC8-1C63-4906-885D-779473685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23AF69-EA18-4777-8206-55E01CD16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A2DFD5DE-A730-4B11-BA19-E2282543F8B3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947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441AF4-46E0-4F21-81F0-2CC85CAC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7AAFBC-1579-4B8E-912C-75B18C00D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7E1802-A9AC-413B-9750-B99D771DF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1937D9-028B-44F3-BF78-05F4144ED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A194A-2087-4843-A809-AF3D6F98E79E}" type="datetime1">
              <a:rPr lang="it-IT" altLang="it-IT"/>
              <a:pPr>
                <a:defRPr/>
              </a:pPr>
              <a:t>23/02/2026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B9AE4-9C5D-41BF-A242-11699D7DD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BE67A-6955-43EB-B1BF-6FB75BFF91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F74BF91B-6F23-4D40-A26D-FDD704DCB65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260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96588D-8D3C-4023-9685-AE9BA11C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59D5DF1-0499-428D-85EC-B5B8BCC04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7F0719-EDDA-44D6-B03D-0B24347B6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FE6DAF-0013-4203-B5E5-69CC53E492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A278D-ED83-47DC-BF23-D8ADA5B04A50}" type="datetime1">
              <a:rPr lang="it-IT" altLang="it-IT"/>
              <a:pPr>
                <a:defRPr/>
              </a:pPr>
              <a:t>23/02/2026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A3D855-61BE-4ADD-9343-C16BA68CB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07F2FE-78F7-48E8-B1FC-5CD300042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64C4FD90-4A9E-4647-A4FE-FBFAB27BCBC9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705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>
            <a:extLst>
              <a:ext uri="{FF2B5EF4-FFF2-40B4-BE49-F238E27FC236}">
                <a16:creationId xmlns:a16="http://schemas.microsoft.com/office/drawing/2014/main" id="{0BE6DDFA-6D9A-41AC-9738-A16AD6A13885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2" name="Rectangle 13">
              <a:extLst>
                <a:ext uri="{FF2B5EF4-FFF2-40B4-BE49-F238E27FC236}">
                  <a16:creationId xmlns:a16="http://schemas.microsoft.com/office/drawing/2014/main" id="{52670049-F591-4777-99A3-32A1A41394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it-IT" altLang="it-IT"/>
            </a:p>
          </p:txBody>
        </p:sp>
        <p:sp>
          <p:nvSpPr>
            <p:cNvPr id="1033" name="Rectangle 14">
              <a:extLst>
                <a:ext uri="{FF2B5EF4-FFF2-40B4-BE49-F238E27FC236}">
                  <a16:creationId xmlns:a16="http://schemas.microsoft.com/office/drawing/2014/main" id="{15535586-2D6E-4AD7-B633-3E284BCFB6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it-IT" altLang="it-IT"/>
            </a:p>
          </p:txBody>
        </p: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1C00CFF3-E95E-4008-BC73-431B58FE6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46106EE5-B8A7-429F-9B83-5C3E4C59F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CF8ECC0-A724-4617-BFD8-D773F7D533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fld id="{DBA8D99E-303C-4019-B7D9-0002146E03A0}" type="datetime1">
              <a:rPr lang="it-IT" altLang="it-IT"/>
              <a:pPr>
                <a:defRPr/>
              </a:pPr>
              <a:t>23/02/2026</a:t>
            </a:fld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E79917-62A2-46BB-9C1D-2BAE3424A8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r>
              <a:rPr lang="it-IT" altLang="it-IT"/>
              <a:t>Titolo Presentazione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DF6F1D3-914C-4392-A58D-7F9C457654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it-IT" altLang="it-IT"/>
              <a:t>Pagina </a:t>
            </a:r>
            <a:fld id="{2D71A438-0BC1-4E0E-BD91-EF87968E17E9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8224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22433"/>
        </a:buClr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roma1.it/it/pagina/coordinatori-e-responsabili-accademici-mobilita-internazionale-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candidaturaerasmus@uniroma1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s.eu/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s://civis.eu/en/learn/civis-courses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mbeo.com/cost-of-living/" TargetMode="External"/><Relationship Id="rId2" Type="http://schemas.openxmlformats.org/officeDocument/2006/relationships/hyperlink" Target="https://www.uniroma1.it/it/pagina/bando-erasmus-2026-2027-studi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1D652F9-D93B-4F86-990E-F4FDDB756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01008"/>
          </a:xfrm>
          <a:prstGeom prst="rect">
            <a:avLst/>
          </a:prstGeom>
          <a:solidFill>
            <a:srgbClr val="0067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E968C723-3379-418C-A7AD-25F4534767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43138" y="795338"/>
            <a:ext cx="6138862" cy="685800"/>
          </a:xfrm>
        </p:spPr>
        <p:txBody>
          <a:bodyPr/>
          <a:lstStyle/>
          <a:p>
            <a:pPr algn="l" eaLnBrk="1" hangingPunct="1"/>
            <a:r>
              <a:rPr lang="it-IT" altLang="it-IT" sz="1800">
                <a:solidFill>
                  <a:schemeClr val="bg1"/>
                </a:solidFill>
              </a:rPr>
              <a:t>Erasmus+ e l’Alleanza europea CIVIS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CD61DF0-8A40-46A8-8211-70E581FA8A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47900" y="409575"/>
            <a:ext cx="6096000" cy="581025"/>
          </a:xfrm>
        </p:spPr>
        <p:txBody>
          <a:bodyPr anchor="t"/>
          <a:lstStyle/>
          <a:p>
            <a:pPr algn="l" eaLnBrk="1" hangingPunct="1"/>
            <a:r>
              <a:rPr lang="it-IT" altLang="it-IT" sz="2400">
                <a:solidFill>
                  <a:schemeClr val="bg1"/>
                </a:solidFill>
              </a:rPr>
              <a:t>Fare ricerca all’estero</a:t>
            </a:r>
          </a:p>
        </p:txBody>
      </p:sp>
      <p:grpSp>
        <p:nvGrpSpPr>
          <p:cNvPr id="4101" name="Group 17">
            <a:extLst>
              <a:ext uri="{FF2B5EF4-FFF2-40B4-BE49-F238E27FC236}">
                <a16:creationId xmlns:a16="http://schemas.microsoft.com/office/drawing/2014/main" id="{1D19A48F-47B3-48B8-B18C-FFE4E332BB23}"/>
              </a:ext>
            </a:extLst>
          </p:cNvPr>
          <p:cNvGrpSpPr>
            <a:grpSpLocks/>
          </p:cNvGrpSpPr>
          <p:nvPr/>
        </p:nvGrpSpPr>
        <p:grpSpPr bwMode="auto">
          <a:xfrm>
            <a:off x="0" y="2636913"/>
            <a:ext cx="9145588" cy="4221088"/>
            <a:chOff x="0" y="1738"/>
            <a:chExt cx="5761" cy="2582"/>
          </a:xfrm>
        </p:grpSpPr>
        <p:pic>
          <p:nvPicPr>
            <p:cNvPr id="4103" name="Picture 15" descr="Fondino">
              <a:extLst>
                <a:ext uri="{FF2B5EF4-FFF2-40B4-BE49-F238E27FC236}">
                  <a16:creationId xmlns:a16="http://schemas.microsoft.com/office/drawing/2014/main" id="{4DE671A7-BE9A-45EB-BE56-728353900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3" descr="logo +marchio">
              <a:extLst>
                <a:ext uri="{FF2B5EF4-FFF2-40B4-BE49-F238E27FC236}">
                  <a16:creationId xmlns:a16="http://schemas.microsoft.com/office/drawing/2014/main" id="{4D6BE5F0-9D74-41DA-82B9-FFD74B283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6" descr="fascia">
              <a:extLst>
                <a:ext uri="{FF2B5EF4-FFF2-40B4-BE49-F238E27FC236}">
                  <a16:creationId xmlns:a16="http://schemas.microsoft.com/office/drawing/2014/main" id="{EC210C3B-4641-4685-94E7-CBB1D57E42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AutoShape 2" descr="Ricerca | Università degli Studi di Sassari">
            <a:extLst>
              <a:ext uri="{FF2B5EF4-FFF2-40B4-BE49-F238E27FC236}">
                <a16:creationId xmlns:a16="http://schemas.microsoft.com/office/drawing/2014/main" id="{C56715C9-1B90-4B9B-B8FE-6BE8D67323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599"/>
            <a:ext cx="304800" cy="3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Ricerca | Università degli Studi di Sassari">
            <a:extLst>
              <a:ext uri="{FF2B5EF4-FFF2-40B4-BE49-F238E27FC236}">
                <a16:creationId xmlns:a16="http://schemas.microsoft.com/office/drawing/2014/main" id="{41299816-0BEF-4C9B-AD3E-9B21BB94E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BCF84A9-6241-4579-8424-34B2A8D77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828588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309529FD-406D-4B79-B74E-A6FB17D6F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4388" y="5467350"/>
            <a:ext cx="649287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800">
                <a:solidFill>
                  <a:srgbClr val="FFFFFF"/>
                </a:solidFill>
              </a:rPr>
              <a:t>Pagina </a:t>
            </a:r>
            <a:fld id="{25E8DE15-D8A3-4F59-9F2D-7EADDFC19816}" type="slidenum">
              <a:rPr lang="it-IT" altLang="it-IT" sz="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 sz="800">
              <a:solidFill>
                <a:srgbClr val="FFFFFF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949FA00-006D-4DA0-AADE-E18A522FE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7438" y="998538"/>
            <a:ext cx="4660900" cy="374650"/>
          </a:xfrm>
        </p:spPr>
        <p:txBody>
          <a:bodyPr/>
          <a:lstStyle/>
          <a:p>
            <a:pPr algn="ctr" eaLnBrk="1" hangingPunct="1"/>
            <a:br>
              <a:rPr lang="it-IT" altLang="it-IT"/>
            </a:br>
            <a:endParaRPr lang="it-IT" alt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5F42EC8-5DEE-441F-8EC9-C028CBF05416}"/>
              </a:ext>
            </a:extLst>
          </p:cNvPr>
          <p:cNvSpPr/>
          <p:nvPr/>
        </p:nvSpPr>
        <p:spPr>
          <a:xfrm>
            <a:off x="683568" y="106576"/>
            <a:ext cx="5893482" cy="461665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it-IT" sz="2400" cap="small" dirty="0">
                <a:ln w="31550" cmpd="sng">
                  <a:noFill/>
                  <a:prstDash val="solid"/>
                </a:ln>
                <a:solidFill>
                  <a:srgbClr val="822433"/>
                </a:solidFill>
              </a:rPr>
              <a:t>Uffici di riferimento</a:t>
            </a:r>
          </a:p>
        </p:txBody>
      </p:sp>
      <p:sp>
        <p:nvSpPr>
          <p:cNvPr id="34821" name="Rettangolo 5">
            <a:extLst>
              <a:ext uri="{FF2B5EF4-FFF2-40B4-BE49-F238E27FC236}">
                <a16:creationId xmlns:a16="http://schemas.microsoft.com/office/drawing/2014/main" id="{366AF074-158C-4EC4-9A00-8F10B11F0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676275"/>
            <a:ext cx="659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solidFill>
                  <a:srgbClr val="822433"/>
                </a:solidFill>
              </a:rPr>
              <a:t>Amministrazione 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7F36F2BC-6B4C-4DBD-886E-FB20B350C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04963"/>
            <a:ext cx="3778250" cy="174148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it-IT" sz="2000" b="1" u="sng" dirty="0">
                <a:solidFill>
                  <a:schemeClr val="tx1"/>
                </a:solidFill>
              </a:rPr>
              <a:t>Settore mobilità Erasmus+ UE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it-IT" sz="1800" b="1" u="sng" dirty="0"/>
              <a:t>Ufficio Erasmus Centrale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it-IT" sz="1800" b="1" dirty="0"/>
              <a:t>Area ​​Offerta Formativa e Diritto allo Studio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it-IT" sz="1800" b="1" u="sng" dirty="0">
                <a:solidFill>
                  <a:schemeClr val="accent5">
                    <a:lumMod val="50000"/>
                  </a:schemeClr>
                </a:solidFill>
              </a:rPr>
              <a:t>smout@uniroma1.it</a:t>
            </a:r>
          </a:p>
          <a:p>
            <a:pPr marL="0" indent="0">
              <a:buFontTx/>
              <a:buNone/>
              <a:defRPr/>
            </a:pPr>
            <a:endParaRPr lang="it-IT" sz="1800" u="sng" dirty="0"/>
          </a:p>
          <a:p>
            <a:pPr marL="0" indent="0" algn="ctr">
              <a:buFontTx/>
              <a:buNone/>
              <a:defRPr/>
            </a:pPr>
            <a:endParaRPr lang="it-IT" sz="1350" dirty="0"/>
          </a:p>
          <a:p>
            <a:pPr marL="0" indent="0" algn="ctr">
              <a:buFontTx/>
              <a:buNone/>
              <a:defRPr/>
            </a:pPr>
            <a:endParaRPr lang="it-IT" sz="135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FF22F0-FFBC-4A4B-AAC8-AD9C3C02072C}"/>
              </a:ext>
            </a:extLst>
          </p:cNvPr>
          <p:cNvSpPr txBox="1"/>
          <p:nvPr/>
        </p:nvSpPr>
        <p:spPr>
          <a:xfrm>
            <a:off x="4356100" y="1671638"/>
            <a:ext cx="4537075" cy="2265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822433"/>
              </a:buClr>
              <a:defRPr/>
            </a:pPr>
            <a:r>
              <a:rPr lang="it-IT" sz="2000" u="sng" kern="0" dirty="0">
                <a:solidFill>
                  <a:srgbClr val="822433"/>
                </a:solidFill>
                <a:latin typeface="Arial"/>
                <a:ea typeface="MS PGothic" panose="020B0600070205080204" pitchFamily="34" charset="-128"/>
              </a:rPr>
              <a:t>Ufficio Erasmus di Facoltà</a:t>
            </a:r>
          </a:p>
          <a:p>
            <a:pPr algn="ctr">
              <a:spcBef>
                <a:spcPct val="20000"/>
              </a:spcBef>
              <a:buClr>
                <a:srgbClr val="822433"/>
              </a:buClr>
              <a:defRPr/>
            </a:pPr>
            <a:r>
              <a:rPr lang="it-IT" sz="2000" u="sng" kern="0" dirty="0">
                <a:solidFill>
                  <a:srgbClr val="822433"/>
                </a:solidFill>
                <a:latin typeface="Arial"/>
                <a:ea typeface="MS PGothic" panose="020B0600070205080204" pitchFamily="34" charset="-128"/>
              </a:rPr>
              <a:t>RAEF</a:t>
            </a:r>
            <a:r>
              <a:rPr lang="it-IT" sz="2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822433"/>
              </a:buClr>
              <a:defRPr/>
            </a:pPr>
            <a:r>
              <a:rPr lang="it-IT" sz="1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(Referente Amministrativo Erasmus di Facoltà)</a:t>
            </a:r>
          </a:p>
          <a:p>
            <a:pPr algn="ctr">
              <a:spcBef>
                <a:spcPct val="20000"/>
              </a:spcBef>
              <a:buClr>
                <a:srgbClr val="822433"/>
              </a:buClr>
              <a:defRPr/>
            </a:pPr>
            <a:r>
              <a:rPr lang="it-IT" sz="1800" u="sng" kern="0" dirty="0">
                <a:solidFill>
                  <a:srgbClr val="DAEDEF">
                    <a:lumMod val="50000"/>
                  </a:srgbClr>
                </a:solidFill>
                <a:latin typeface="Arial"/>
                <a:ea typeface="MS PGothic" panose="020B0600070205080204" pitchFamily="34" charset="-128"/>
              </a:rPr>
              <a:t>https://www.uniroma1.it/it/pagina/referenti-amministrativi-erasmus-di-facolta-raef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5DE0DC-312A-4175-BDAD-1D8FE2F6FC93}"/>
              </a:ext>
            </a:extLst>
          </p:cNvPr>
          <p:cNvSpPr txBox="1"/>
          <p:nvPr/>
        </p:nvSpPr>
        <p:spPr>
          <a:xfrm>
            <a:off x="1789113" y="4492625"/>
            <a:ext cx="5797550" cy="1520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822433"/>
              </a:buClr>
              <a:defRPr/>
            </a:pPr>
            <a:r>
              <a:rPr lang="it-IT" sz="1800" u="sng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Responsabile Accademico per la Mobilità (RAM)</a:t>
            </a:r>
          </a:p>
          <a:p>
            <a:pPr algn="ctr">
              <a:spcBef>
                <a:spcPct val="20000"/>
              </a:spcBef>
              <a:buClr>
                <a:srgbClr val="822433"/>
              </a:buClr>
              <a:defRPr/>
            </a:pPr>
            <a:r>
              <a:rPr lang="it-IT" sz="1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Approvazione delle attività didattiche presso l’Università ospitante</a:t>
            </a:r>
          </a:p>
          <a:p>
            <a:pPr algn="ctr">
              <a:spcBef>
                <a:spcPct val="20000"/>
              </a:spcBef>
              <a:buClr>
                <a:srgbClr val="822433"/>
              </a:buClr>
              <a:defRPr/>
            </a:pPr>
            <a:r>
              <a:rPr lang="it-IT" sz="1600" kern="0" dirty="0">
                <a:solidFill>
                  <a:srgbClr val="BBE0E3">
                    <a:lumMod val="50000"/>
                  </a:srgbClr>
                </a:solidFill>
                <a:latin typeface="Arial"/>
                <a:ea typeface="MS PGothic" panose="020B0600070205080204" pitchFamily="34" charset="-128"/>
                <a:hlinkClick r:id="rId2"/>
              </a:rPr>
              <a:t>Coordinatori e responsabili accademici mobilità internazionale | Sapienza Università di Roma (uniroma1.it)</a:t>
            </a:r>
            <a:endParaRPr lang="it-IT" sz="1600" kern="0" dirty="0">
              <a:solidFill>
                <a:srgbClr val="BBE0E3">
                  <a:lumMod val="50000"/>
                </a:srgbClr>
              </a:solidFill>
              <a:latin typeface="Arial"/>
              <a:ea typeface="MS PGothic" panose="020B0600070205080204" pitchFamily="34" charset="-128"/>
            </a:endParaRPr>
          </a:p>
        </p:txBody>
      </p:sp>
      <p:sp>
        <p:nvSpPr>
          <p:cNvPr id="34826" name="Rettangolo 10">
            <a:extLst>
              <a:ext uri="{FF2B5EF4-FFF2-40B4-BE49-F238E27FC236}">
                <a16:creationId xmlns:a16="http://schemas.microsoft.com/office/drawing/2014/main" id="{D0769B12-96C5-4DF6-AFD1-03D78E091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4030663"/>
            <a:ext cx="6373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solidFill>
                  <a:srgbClr val="822433"/>
                </a:solidFill>
              </a:rPr>
              <a:t>Didattica</a:t>
            </a:r>
            <a:r>
              <a:rPr lang="it-IT" altLang="it-IT" sz="1800">
                <a:solidFill>
                  <a:srgbClr val="822433"/>
                </a:solidFill>
              </a:rPr>
              <a:t> 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ED3421B-3C83-411E-88A0-7B9EB4B0F192}"/>
              </a:ext>
            </a:extLst>
          </p:cNvPr>
          <p:cNvSpPr txBox="1">
            <a:spLocks/>
          </p:cNvSpPr>
          <p:nvPr/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>
                <a:solidFill>
                  <a:schemeClr val="bg1"/>
                </a:solidFill>
              </a:rPr>
              <a:t>Fare ricerca all’estero</a:t>
            </a:r>
            <a:endParaRPr lang="it-IT" altLang="it-IT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E0D7F078-6E36-4744-999F-BFDD27FF5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409575"/>
            <a:ext cx="7416800" cy="504825"/>
          </a:xfrm>
        </p:spPr>
        <p:txBody>
          <a:bodyPr/>
          <a:lstStyle/>
          <a:p>
            <a:pPr eaLnBrk="1" hangingPunct="1"/>
            <a:r>
              <a:rPr lang="it-IT" altLang="it-IT"/>
              <a:t>Erasmus +</a:t>
            </a:r>
          </a:p>
        </p:txBody>
      </p:sp>
      <p:sp>
        <p:nvSpPr>
          <p:cNvPr id="18437" name="Text Box 6">
            <a:extLst>
              <a:ext uri="{FF2B5EF4-FFF2-40B4-BE49-F238E27FC236}">
                <a16:creationId xmlns:a16="http://schemas.microsoft.com/office/drawing/2014/main" id="{41280CC0-426F-4F02-9534-906D64B3B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776288"/>
            <a:ext cx="7404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/>
              <a:t>Competenze linguistiche</a:t>
            </a:r>
          </a:p>
        </p:txBody>
      </p:sp>
      <p:pic>
        <p:nvPicPr>
          <p:cNvPr id="10" name="Picture 2" descr="Le Cnam obtains the Erasmus+ 2021-2027 charter | Cnam portal | Cnam">
            <a:extLst>
              <a:ext uri="{FF2B5EF4-FFF2-40B4-BE49-F238E27FC236}">
                <a16:creationId xmlns:a16="http://schemas.microsoft.com/office/drawing/2014/main" id="{0F6366B4-3325-4A20-8FD4-352387CA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6117"/>
            <a:ext cx="1103512" cy="110351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Immagine 8">
            <a:extLst>
              <a:ext uri="{FF2B5EF4-FFF2-40B4-BE49-F238E27FC236}">
                <a16:creationId xmlns:a16="http://schemas.microsoft.com/office/drawing/2014/main" id="{10E7C95D-9370-4420-B3A8-BE9C24E1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75" y="1910328"/>
            <a:ext cx="62722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7C87ABE-5BAF-433B-8D25-69D7C199C9B3}"/>
              </a:ext>
            </a:extLst>
          </p:cNvPr>
          <p:cNvSpPr/>
          <p:nvPr/>
        </p:nvSpPr>
        <p:spPr>
          <a:xfrm>
            <a:off x="395536" y="3789363"/>
            <a:ext cx="2984252" cy="34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lvl="1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TEST </a:t>
            </a:r>
            <a:r>
              <a:rPr lang="en-US" sz="1800" dirty="0" err="1">
                <a:solidFill>
                  <a:srgbClr val="000000"/>
                </a:solidFill>
              </a:rPr>
              <a:t>gratuiti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8441" name="Ovale 2">
            <a:extLst>
              <a:ext uri="{FF2B5EF4-FFF2-40B4-BE49-F238E27FC236}">
                <a16:creationId xmlns:a16="http://schemas.microsoft.com/office/drawing/2014/main" id="{91ECB9FE-DF47-4926-ACD8-BA16F975A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341438"/>
            <a:ext cx="2263775" cy="2232025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400" b="1"/>
              <a:t>Certificazioni ufficiali richieste dalle università partner -&gt; dettagli nel bando per ogni sede</a:t>
            </a:r>
          </a:p>
        </p:txBody>
      </p:sp>
      <p:sp>
        <p:nvSpPr>
          <p:cNvPr id="18442" name="Segnaposto piè di pagina 4">
            <a:extLst>
              <a:ext uri="{FF2B5EF4-FFF2-40B4-BE49-F238E27FC236}">
                <a16:creationId xmlns:a16="http://schemas.microsoft.com/office/drawing/2014/main" id="{1319563B-EB7F-42BE-B80A-B53A4A9A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>
                <a:solidFill>
                  <a:schemeClr val="bg1"/>
                </a:solidFill>
              </a:rPr>
              <a:t>Fare ricerca all’estero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E004EE9F-0B81-4A5C-B0A4-E6BF10E84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409575"/>
            <a:ext cx="7416800" cy="504825"/>
          </a:xfrm>
        </p:spPr>
        <p:txBody>
          <a:bodyPr/>
          <a:lstStyle/>
          <a:p>
            <a:pPr eaLnBrk="1" hangingPunct="1"/>
            <a:r>
              <a:rPr lang="it-IT" altLang="it-IT"/>
              <a:t>Erasmus +</a:t>
            </a: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222B16A4-F632-4D7A-8F3E-063C3AD57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728663"/>
            <a:ext cx="74041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/>
              <a:t>Contributi finanziari</a:t>
            </a:r>
          </a:p>
        </p:txBody>
      </p:sp>
      <p:pic>
        <p:nvPicPr>
          <p:cNvPr id="10" name="Picture 2" descr="Le Cnam obtains the Erasmus+ 2021-2027 charter | Cnam portal | Cnam">
            <a:extLst>
              <a:ext uri="{FF2B5EF4-FFF2-40B4-BE49-F238E27FC236}">
                <a16:creationId xmlns:a16="http://schemas.microsoft.com/office/drawing/2014/main" id="{0F6366B4-3325-4A20-8FD4-352387CA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6117"/>
            <a:ext cx="1103512" cy="110351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Segnaposto piè di pagina 4">
            <a:extLst>
              <a:ext uri="{FF2B5EF4-FFF2-40B4-BE49-F238E27FC236}">
                <a16:creationId xmlns:a16="http://schemas.microsoft.com/office/drawing/2014/main" id="{C2047A76-C9C1-402C-9B99-760F8A5F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solidFill>
                  <a:schemeClr val="bg1"/>
                </a:solidFill>
              </a:rPr>
              <a:t>Fare ricerca all’estero</a:t>
            </a:r>
          </a:p>
        </p:txBody>
      </p:sp>
      <p:sp>
        <p:nvSpPr>
          <p:cNvPr id="13" name="Rettangolo arrotondato 18">
            <a:extLst>
              <a:ext uri="{FF2B5EF4-FFF2-40B4-BE49-F238E27FC236}">
                <a16:creationId xmlns:a16="http://schemas.microsoft.com/office/drawing/2014/main" id="{B79EB294-09ED-41BA-9999-6A5C753FE6E8}"/>
              </a:ext>
            </a:extLst>
          </p:cNvPr>
          <p:cNvSpPr/>
          <p:nvPr/>
        </p:nvSpPr>
        <p:spPr bwMode="auto">
          <a:xfrm>
            <a:off x="963613" y="1512888"/>
            <a:ext cx="7569200" cy="4079875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457200" indent="-4572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defRPr/>
            </a:pPr>
            <a:r>
              <a:rPr lang="it-IT" altLang="it-IT" dirty="0">
                <a:cs typeface="Arial" panose="020B0604020202020204" pitchFamily="34" charset="0"/>
              </a:rPr>
              <a:t>contributo da </a:t>
            </a:r>
            <a:r>
              <a:rPr lang="it-IT" altLang="it-IT" u="sng" dirty="0">
                <a:cs typeface="Arial" panose="020B0604020202020204" pitchFamily="34" charset="0"/>
              </a:rPr>
              <a:t>450/550 a 850 </a:t>
            </a:r>
            <a:r>
              <a:rPr lang="it-IT" altLang="it-IT" dirty="0">
                <a:cs typeface="Arial" panose="020B0604020202020204" pitchFamily="34" charset="0"/>
              </a:rPr>
              <a:t>euro/mese</a:t>
            </a:r>
          </a:p>
          <a:p>
            <a:pPr>
              <a:spcBef>
                <a:spcPct val="0"/>
              </a:spcBef>
              <a:buClrTx/>
              <a:defRPr/>
            </a:pPr>
            <a:endParaRPr lang="it-IT" altLang="it-IT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it-IT" altLang="it-IT" dirty="0">
                <a:cs typeface="Arial" panose="020B0604020202020204" pitchFamily="34" charset="0"/>
              </a:rPr>
              <a:t> paese di destinazione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endParaRPr lang="it-IT" altLang="it-IT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it-IT" altLang="it-IT" dirty="0">
                <a:cs typeface="Arial" panose="020B0604020202020204" pitchFamily="34" charset="0"/>
              </a:rPr>
              <a:t>Contributo per il viaggio</a:t>
            </a:r>
          </a:p>
          <a:p>
            <a:pPr>
              <a:spcBef>
                <a:spcPct val="0"/>
              </a:spcBef>
              <a:buClrTx/>
              <a:defRPr/>
            </a:pPr>
            <a:endParaRPr lang="it-IT" altLang="it-IT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it-IT" altLang="it-IT" dirty="0">
                <a:cs typeface="Arial" panose="020B0604020202020204" pitchFamily="34" charset="0"/>
              </a:rPr>
              <a:t>ISEU per il diritto allo studio in </a:t>
            </a:r>
            <a:r>
              <a:rPr lang="it-IT" altLang="it-IT" dirty="0" err="1">
                <a:cs typeface="Arial" panose="020B0604020202020204" pitchFamily="34" charset="0"/>
              </a:rPr>
              <a:t>Infostud</a:t>
            </a:r>
            <a:r>
              <a:rPr lang="it-IT" altLang="it-IT" dirty="0">
                <a:cs typeface="Arial" panose="020B0604020202020204" pitchFamily="34" charset="0"/>
              </a:rPr>
              <a:t> al momento della candidatura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dirty="0">
                <a:cs typeface="Arial" panose="020B0604020202020204" pitchFamily="34" charset="0"/>
              </a:rPr>
              <a:t>				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it-IT" altLang="it-IT" dirty="0">
                <a:cs typeface="Arial" panose="020B0604020202020204" pitchFamily="34" charset="0"/>
              </a:rPr>
              <a:t>contributi aggiuntivi per gli studenti con esigenze speciali</a:t>
            </a:r>
            <a:endParaRPr lang="it-IT" altLang="it-IT" i="1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defRPr/>
            </a:pPr>
            <a:endParaRPr lang="it-IT" altLang="it-IT" dirty="0">
              <a:solidFill>
                <a:srgbClr val="822433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26A89516-56F8-4E24-88BF-710D446C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42888"/>
            <a:ext cx="7775575" cy="504825"/>
          </a:xfrm>
        </p:spPr>
        <p:txBody>
          <a:bodyPr/>
          <a:lstStyle/>
          <a:p>
            <a:pPr>
              <a:defRPr/>
            </a:pPr>
            <a:r>
              <a:rPr lang="it-IT" altLang="it-IT" sz="2800" cap="small" dirty="0" err="1">
                <a:ln w="31550" cmpd="sng">
                  <a:noFill/>
                  <a:prstDash val="solid"/>
                </a:ln>
                <a:solidFill>
                  <a:schemeClr val="tx1"/>
                </a:solidFill>
                <a:ea typeface="+mj-ea"/>
              </a:rPr>
              <a:t>Costs</a:t>
            </a:r>
            <a:r>
              <a:rPr lang="it-IT" altLang="it-IT" sz="2800" cap="small" dirty="0">
                <a:ln w="31550" cmpd="sng">
                  <a:noFill/>
                  <a:prstDash val="solid"/>
                </a:ln>
                <a:solidFill>
                  <a:schemeClr val="tx1"/>
                </a:solidFill>
                <a:ea typeface="+mj-ea"/>
              </a:rPr>
              <a:t> of living: visita i siti delle università</a:t>
            </a:r>
            <a:endParaRPr lang="it-IT" altLang="it-IT" sz="2800" dirty="0">
              <a:ea typeface="+mj-ea"/>
            </a:endParaRPr>
          </a:p>
        </p:txBody>
      </p:sp>
      <p:pic>
        <p:nvPicPr>
          <p:cNvPr id="60419" name="Immagine 3">
            <a:extLst>
              <a:ext uri="{FF2B5EF4-FFF2-40B4-BE49-F238E27FC236}">
                <a16:creationId xmlns:a16="http://schemas.microsoft.com/office/drawing/2014/main" id="{5BD9A75B-9656-45C4-BCEE-8A7513A6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5923" r="18655" b="8200"/>
          <a:stretch>
            <a:fillRect/>
          </a:stretch>
        </p:blipFill>
        <p:spPr bwMode="auto">
          <a:xfrm>
            <a:off x="900113" y="1125538"/>
            <a:ext cx="72675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37DF7A-0692-417A-BA59-44B7E776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solidFill>
                  <a:schemeClr val="bg1"/>
                </a:solidFill>
              </a:rPr>
              <a:t>Fare ricerca all’estero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olo 1">
            <a:extLst>
              <a:ext uri="{FF2B5EF4-FFF2-40B4-BE49-F238E27FC236}">
                <a16:creationId xmlns:a16="http://schemas.microsoft.com/office/drawing/2014/main" id="{EABA8F47-1CC2-420B-8030-C8CFFE18F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113" y="49213"/>
            <a:ext cx="7559675" cy="504825"/>
          </a:xfrm>
        </p:spPr>
        <p:txBody>
          <a:bodyPr/>
          <a:lstStyle/>
          <a:p>
            <a:pPr algn="ctr"/>
            <a:r>
              <a:rPr lang="it-IT" altLang="it-IT"/>
              <a:t>IL FEEDBACK DEGLI STUDENTI</a:t>
            </a:r>
          </a:p>
        </p:txBody>
      </p:sp>
      <p:pic>
        <p:nvPicPr>
          <p:cNvPr id="61443" name="Segnaposto contenuto 5">
            <a:extLst>
              <a:ext uri="{FF2B5EF4-FFF2-40B4-BE49-F238E27FC236}">
                <a16:creationId xmlns:a16="http://schemas.microsoft.com/office/drawing/2014/main" id="{0BE67843-3672-4257-9BEC-AFDF28E0D7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4292600"/>
            <a:ext cx="1624013" cy="1147763"/>
          </a:xfr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764D21D-5FDA-4E0E-802A-2E9FEA5B5A9C}"/>
              </a:ext>
            </a:extLst>
          </p:cNvPr>
          <p:cNvSpPr/>
          <p:nvPr/>
        </p:nvSpPr>
        <p:spPr>
          <a:xfrm>
            <a:off x="466725" y="665163"/>
            <a:ext cx="865505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822433"/>
              </a:buClr>
              <a:defRPr/>
            </a:pPr>
            <a:r>
              <a:rPr lang="it-IT" altLang="it-IT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«Dopo l’Erasmus ho acquisito e migliorato»:</a:t>
            </a:r>
          </a:p>
          <a:p>
            <a:pPr marL="342900" indent="-342900" algn="just">
              <a:spcBef>
                <a:spcPct val="20000"/>
              </a:spcBef>
              <a:buClr>
                <a:srgbClr val="822433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2400" dirty="0">
                <a:solidFill>
                  <a:srgbClr val="0E1E20"/>
                </a:solidFill>
                <a:ea typeface="MS PGothic" panose="020B0600070205080204" pitchFamily="34" charset="-128"/>
              </a:rPr>
              <a:t>Adattabilità</a:t>
            </a:r>
            <a:r>
              <a:rPr lang="it-IT" altLang="it-IT" sz="2400" b="0" dirty="0">
                <a:solidFill>
                  <a:srgbClr val="0E1E20"/>
                </a:solidFill>
                <a:ea typeface="MS PGothic" panose="020B0600070205080204" pitchFamily="34" charset="-128"/>
              </a:rPr>
              <a:t> in situazioni nuove,</a:t>
            </a:r>
          </a:p>
          <a:p>
            <a:pPr marL="342900" indent="-342900" algn="just">
              <a:spcBef>
                <a:spcPct val="20000"/>
              </a:spcBef>
              <a:buClr>
                <a:srgbClr val="822433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2400" dirty="0">
                <a:solidFill>
                  <a:srgbClr val="0E1E20"/>
                </a:solidFill>
                <a:ea typeface="MS PGothic" panose="020B0600070205080204" pitchFamily="34" charset="-128"/>
              </a:rPr>
              <a:t>Sicurezza</a:t>
            </a:r>
            <a:r>
              <a:rPr lang="it-IT" altLang="it-IT" sz="2400" b="0" dirty="0">
                <a:solidFill>
                  <a:srgbClr val="0E1E20"/>
                </a:solidFill>
                <a:ea typeface="MS PGothic" panose="020B0600070205080204" pitchFamily="34" charset="-128"/>
              </a:rPr>
              <a:t> nell’affrontare </a:t>
            </a:r>
            <a:r>
              <a:rPr lang="it-IT" altLang="it-IT" sz="2400" dirty="0">
                <a:solidFill>
                  <a:srgbClr val="0E1E20"/>
                </a:solidFill>
                <a:ea typeface="MS PGothic" panose="020B0600070205080204" pitchFamily="34" charset="-128"/>
              </a:rPr>
              <a:t>nuove sfide</a:t>
            </a:r>
            <a:r>
              <a:rPr lang="it-IT" altLang="it-IT" sz="2400" b="0" dirty="0">
                <a:solidFill>
                  <a:srgbClr val="0E1E20"/>
                </a:solidFill>
                <a:ea typeface="MS PGothic" panose="020B0600070205080204" pitchFamily="34" charset="-128"/>
              </a:rPr>
              <a:t>,</a:t>
            </a:r>
          </a:p>
          <a:p>
            <a:pPr marL="342900" indent="-342900" algn="just">
              <a:spcBef>
                <a:spcPct val="20000"/>
              </a:spcBef>
              <a:buClr>
                <a:srgbClr val="822433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2400" dirty="0">
                <a:solidFill>
                  <a:srgbClr val="0E1E20"/>
                </a:solidFill>
                <a:ea typeface="MS PGothic" panose="020B0600070205080204" pitchFamily="34" charset="-128"/>
              </a:rPr>
              <a:t>Consapevolezza</a:t>
            </a:r>
            <a:r>
              <a:rPr lang="it-IT" altLang="it-IT" sz="2400" b="0" dirty="0">
                <a:solidFill>
                  <a:srgbClr val="0E1E20"/>
                </a:solidFill>
                <a:ea typeface="MS PGothic" panose="020B0600070205080204" pitchFamily="34" charset="-128"/>
              </a:rPr>
              <a:t> dei punti di forza e debolezza,</a:t>
            </a:r>
          </a:p>
          <a:p>
            <a:pPr marL="342900" indent="-342900" algn="just">
              <a:spcBef>
                <a:spcPct val="20000"/>
              </a:spcBef>
              <a:buClr>
                <a:srgbClr val="822433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2400" b="0" dirty="0">
                <a:solidFill>
                  <a:srgbClr val="0E1E20"/>
                </a:solidFill>
                <a:ea typeface="MS PGothic" panose="020B0600070205080204" pitchFamily="34" charset="-128"/>
              </a:rPr>
              <a:t>Acquisizione di </a:t>
            </a:r>
            <a:r>
              <a:rPr lang="it-IT" altLang="it-IT" sz="2400" dirty="0">
                <a:solidFill>
                  <a:srgbClr val="0E1E20"/>
                </a:solidFill>
                <a:ea typeface="MS PGothic" panose="020B0600070205080204" pitchFamily="34" charset="-128"/>
              </a:rPr>
              <a:t>nuove competenze</a:t>
            </a:r>
            <a:r>
              <a:rPr lang="it-IT" altLang="it-IT" sz="2400" b="0" dirty="0">
                <a:solidFill>
                  <a:srgbClr val="0E1E20"/>
                </a:solidFill>
                <a:ea typeface="MS PGothic" panose="020B0600070205080204" pitchFamily="34" charset="-128"/>
              </a:rPr>
              <a:t>,</a:t>
            </a:r>
          </a:p>
          <a:p>
            <a:pPr marL="342900" indent="-342900" algn="just">
              <a:spcBef>
                <a:spcPct val="20000"/>
              </a:spcBef>
              <a:buClr>
                <a:srgbClr val="822433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2400" dirty="0">
                <a:solidFill>
                  <a:srgbClr val="0E1E20"/>
                </a:solidFill>
                <a:ea typeface="MS PGothic" panose="020B0600070205080204" pitchFamily="34" charset="-128"/>
              </a:rPr>
              <a:t>Autonomia nel prendere decisioni</a:t>
            </a:r>
            <a:endParaRPr lang="it-IT" altLang="it-IT" sz="2400" b="0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61445" name="Immagine 1">
            <a:extLst>
              <a:ext uri="{FF2B5EF4-FFF2-40B4-BE49-F238E27FC236}">
                <a16:creationId xmlns:a16="http://schemas.microsoft.com/office/drawing/2014/main" id="{D9E13EDF-4B17-4D51-902E-CDA411438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468688"/>
            <a:ext cx="47974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ttangolo arrotondato 3">
            <a:extLst>
              <a:ext uri="{FF2B5EF4-FFF2-40B4-BE49-F238E27FC236}">
                <a16:creationId xmlns:a16="http://schemas.microsoft.com/office/drawing/2014/main" id="{E3F171D0-CDBA-4DF1-BC96-1FE3BC55A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773238"/>
            <a:ext cx="3671888" cy="5032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</a:endParaRPr>
          </a:p>
        </p:txBody>
      </p:sp>
      <p:sp>
        <p:nvSpPr>
          <p:cNvPr id="62467" name="Rettangolo arrotondato 4">
            <a:extLst>
              <a:ext uri="{FF2B5EF4-FFF2-40B4-BE49-F238E27FC236}">
                <a16:creationId xmlns:a16="http://schemas.microsoft.com/office/drawing/2014/main" id="{286DC2AB-7BAD-492F-8525-E0B2FCFA9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060575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5CC4192D-0222-4B15-93EF-D6CD13246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214438"/>
            <a:ext cx="8591550" cy="4248150"/>
          </a:xfrm>
        </p:spPr>
        <p:txBody>
          <a:bodyPr/>
          <a:lstStyle/>
          <a:p>
            <a:pPr lvl="1" algn="ctr" eaLnBrk="1" hangingPunct="1">
              <a:defRPr/>
            </a:pPr>
            <a:br>
              <a:rPr lang="it-IT" altLang="it-IT" sz="3200" dirty="0">
                <a:cs typeface="Arial" panose="020B0604020202020204" pitchFamily="34" charset="0"/>
              </a:rPr>
            </a:br>
            <a:r>
              <a:rPr lang="it-IT" altLang="it-IT" sz="3200" dirty="0">
                <a:cs typeface="Arial" panose="020B0604020202020204" pitchFamily="34" charset="0"/>
              </a:rPr>
              <a:t>Settore mobilità Erasmus+ UE</a:t>
            </a:r>
            <a:br>
              <a:rPr lang="it-IT" altLang="it-IT" sz="3200" dirty="0">
                <a:cs typeface="Arial" panose="020B0604020202020204" pitchFamily="34" charset="0"/>
              </a:rPr>
            </a:br>
            <a:r>
              <a:rPr lang="it-IT" altLang="it-IT" sz="3200" dirty="0">
                <a:cs typeface="Arial" panose="020B0604020202020204" pitchFamily="34" charset="0"/>
              </a:rPr>
              <a:t>studio</a:t>
            </a:r>
            <a:br>
              <a:rPr lang="it-IT" altLang="it-IT" sz="3600" dirty="0">
                <a:cs typeface="Arial" panose="020B0604020202020204" pitchFamily="34" charset="0"/>
              </a:rPr>
            </a:br>
            <a:r>
              <a:rPr lang="it-IT" altLang="it-IT" sz="3600" dirty="0">
                <a:cs typeface="Arial" panose="020B0604020202020204" pitchFamily="34" charset="0"/>
                <a:hlinkClick r:id="rId2"/>
              </a:rPr>
              <a:t>candidaturaerasmus@uniroma1.it</a:t>
            </a:r>
            <a:br>
              <a:rPr lang="it-IT" altLang="it-IT" sz="3600" dirty="0">
                <a:cs typeface="Arial" panose="020B0604020202020204" pitchFamily="34" charset="0"/>
              </a:rPr>
            </a:br>
            <a:br>
              <a:rPr lang="it-IT" altLang="it-IT" sz="3600" dirty="0">
                <a:cs typeface="Arial" panose="020B0604020202020204" pitchFamily="34" charset="0"/>
              </a:rPr>
            </a:br>
            <a:br>
              <a:rPr lang="en-US" altLang="it-IT" sz="3600" b="0" dirty="0">
                <a:cs typeface="Arial" panose="020B0604020202020204" pitchFamily="34" charset="0"/>
              </a:rPr>
            </a:br>
            <a:br>
              <a:rPr lang="en-US" alt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3200" dirty="0"/>
            </a:br>
            <a:br>
              <a:rPr lang="it-IT" dirty="0"/>
            </a:br>
            <a:br>
              <a:rPr lang="en-US" altLang="it-IT" sz="3600" b="0" dirty="0"/>
            </a:br>
            <a:br>
              <a:rPr lang="it-IT" altLang="it-IT" dirty="0"/>
            </a:br>
            <a:endParaRPr lang="it-IT" altLang="it-IT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508CCFA-486C-435A-9E80-74029C82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4843463"/>
            <a:ext cx="4044950" cy="4032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it-IT" sz="2000" kern="0" dirty="0">
                <a:solidFill>
                  <a:schemeClr val="tx1"/>
                </a:solidFill>
              </a:rPr>
              <a:t>Sapienza Study Abroad</a:t>
            </a:r>
          </a:p>
          <a:p>
            <a:pPr algn="ctr" eaLnBrk="1" hangingPunct="1">
              <a:buFontTx/>
              <a:buNone/>
              <a:defRPr/>
            </a:pPr>
            <a:endParaRPr lang="en-US" altLang="it-IT" sz="2000" b="0" kern="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64105B1-A527-418F-BAEF-B7496E86C6A4}"/>
              </a:ext>
            </a:extLst>
          </p:cNvPr>
          <p:cNvSpPr/>
          <p:nvPr/>
        </p:nvSpPr>
        <p:spPr>
          <a:xfrm>
            <a:off x="395536" y="404664"/>
            <a:ext cx="8496944" cy="523220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it-IT" sz="2800" cap="small" dirty="0">
                <a:ln w="31550" cmpd="sng">
                  <a:noFill/>
                  <a:prstDash val="solid"/>
                </a:ln>
                <a:solidFill>
                  <a:schemeClr val="tx1"/>
                </a:solidFill>
                <a:latin typeface="+mj-lt"/>
              </a:rPr>
              <a:t>Erasmus +: CONTATTI</a:t>
            </a:r>
          </a:p>
        </p:txBody>
      </p:sp>
      <p:pic>
        <p:nvPicPr>
          <p:cNvPr id="62472" name="Picture 10" descr="Risultato immagine per grazie">
            <a:extLst>
              <a:ext uri="{FF2B5EF4-FFF2-40B4-BE49-F238E27FC236}">
                <a16:creationId xmlns:a16="http://schemas.microsoft.com/office/drawing/2014/main" id="{4A862A36-236B-492B-A9E8-85F3702B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9526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Immagine 1">
            <a:extLst>
              <a:ext uri="{FF2B5EF4-FFF2-40B4-BE49-F238E27FC236}">
                <a16:creationId xmlns:a16="http://schemas.microsoft.com/office/drawing/2014/main" id="{180EF1B0-B364-4095-AC3F-53DB8EA7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5295900"/>
            <a:ext cx="403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Immagine 2">
            <a:extLst>
              <a:ext uri="{FF2B5EF4-FFF2-40B4-BE49-F238E27FC236}">
                <a16:creationId xmlns:a16="http://schemas.microsoft.com/office/drawing/2014/main" id="{5679671B-1E0C-466D-85AC-91329D08A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832350"/>
            <a:ext cx="3476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B585651-9AB4-4647-BD88-90C4B42D9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5295900"/>
            <a:ext cx="4105275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it-IT" sz="2000" kern="0" dirty="0">
                <a:solidFill>
                  <a:schemeClr val="tx1"/>
                </a:solidFill>
              </a:rPr>
              <a:t>Sapienza Study Abroad</a:t>
            </a:r>
          </a:p>
          <a:p>
            <a:pPr algn="ctr" eaLnBrk="1" hangingPunct="1">
              <a:buFontTx/>
              <a:buNone/>
              <a:defRPr/>
            </a:pPr>
            <a:endParaRPr lang="en-US" altLang="it-IT" sz="2000" b="0" kern="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88A020D-B9FB-4C2C-8C59-A1B2BC74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275138"/>
            <a:ext cx="4176713" cy="5032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it-IT" kern="0" dirty="0">
                <a:solidFill>
                  <a:schemeClr val="tx1"/>
                </a:solidFill>
              </a:rPr>
              <a:t>I </a:t>
            </a:r>
            <a:r>
              <a:rPr lang="en-US" altLang="it-IT" kern="0" dirty="0" err="1">
                <a:solidFill>
                  <a:schemeClr val="tx1"/>
                </a:solidFill>
              </a:rPr>
              <a:t>nostri</a:t>
            </a:r>
            <a:r>
              <a:rPr lang="en-US" altLang="it-IT" kern="0" dirty="0">
                <a:solidFill>
                  <a:schemeClr val="tx1"/>
                </a:solidFill>
              </a:rPr>
              <a:t> </a:t>
            </a:r>
            <a:r>
              <a:rPr lang="en-US" altLang="it-IT" kern="0" dirty="0" err="1">
                <a:solidFill>
                  <a:schemeClr val="tx1"/>
                </a:solidFill>
              </a:rPr>
              <a:t>canali</a:t>
            </a:r>
            <a:r>
              <a:rPr lang="en-US" altLang="it-IT" kern="0" dirty="0">
                <a:solidFill>
                  <a:schemeClr val="tx1"/>
                </a:solidFill>
              </a:rPr>
              <a:t> social:</a:t>
            </a:r>
          </a:p>
          <a:p>
            <a:pPr algn="ctr" eaLnBrk="1" hangingPunct="1">
              <a:buFontTx/>
              <a:buNone/>
              <a:defRPr/>
            </a:pPr>
            <a:endParaRPr lang="en-US" altLang="it-IT" sz="2000" b="0" kern="0" dirty="0"/>
          </a:p>
        </p:txBody>
      </p:sp>
      <p:sp>
        <p:nvSpPr>
          <p:cNvPr id="14" name="Segnaposto piè di pagina 4">
            <a:extLst>
              <a:ext uri="{FF2B5EF4-FFF2-40B4-BE49-F238E27FC236}">
                <a16:creationId xmlns:a16="http://schemas.microsoft.com/office/drawing/2014/main" id="{6211CBF5-133E-4AE5-A844-535FF729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2895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solidFill>
                  <a:schemeClr val="bg1"/>
                </a:solidFill>
              </a:rPr>
              <a:t>Fare ricerca all’estero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egnaposto piè di pagina 4">
            <a:extLst>
              <a:ext uri="{FF2B5EF4-FFF2-40B4-BE49-F238E27FC236}">
                <a16:creationId xmlns:a16="http://schemas.microsoft.com/office/drawing/2014/main" id="{AD9539DA-E851-42D7-8E5D-21DF92B5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>
                <a:solidFill>
                  <a:schemeClr val="bg1"/>
                </a:solidFill>
              </a:rPr>
              <a:t>Fare ricerca all’estero</a:t>
            </a: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21FC1298-2395-4254-BB60-F8A5BEA15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409575"/>
            <a:ext cx="7416800" cy="504825"/>
          </a:xfrm>
        </p:spPr>
        <p:txBody>
          <a:bodyPr/>
          <a:lstStyle/>
          <a:p>
            <a:pPr eaLnBrk="1" hangingPunct="1"/>
            <a:r>
              <a:rPr lang="it-IT" altLang="it-IT"/>
              <a:t>Alleanza europea CIVIS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A48EF0C3-1969-4C96-92D4-3869CC93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776288"/>
            <a:ext cx="7404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/>
              <a:t>11 università europee e 6 università africane</a:t>
            </a:r>
          </a:p>
        </p:txBody>
      </p:sp>
      <p:pic>
        <p:nvPicPr>
          <p:cNvPr id="6151" name="Immagine 7">
            <a:extLst>
              <a:ext uri="{FF2B5EF4-FFF2-40B4-BE49-F238E27FC236}">
                <a16:creationId xmlns:a16="http://schemas.microsoft.com/office/drawing/2014/main" id="{55F14B60-0E6D-49DB-8B57-B3EF0F56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73213"/>
            <a:ext cx="4310062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magine 8">
            <a:extLst>
              <a:ext uri="{FF2B5EF4-FFF2-40B4-BE49-F238E27FC236}">
                <a16:creationId xmlns:a16="http://schemas.microsoft.com/office/drawing/2014/main" id="{DAED7039-D750-4DB4-A4A2-6F0F2DE24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1604963"/>
            <a:ext cx="4179888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35C0951-5025-44F5-ABE7-EBFC505AF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346" y="47539"/>
            <a:ext cx="2307654" cy="9331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C06FAEE2-5048-4936-AB55-71E1DE4CF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416800" cy="509587"/>
          </a:xfrm>
        </p:spPr>
        <p:txBody>
          <a:bodyPr/>
          <a:lstStyle/>
          <a:p>
            <a:pPr eaLnBrk="1" hangingPunct="1"/>
            <a:r>
              <a:rPr lang="it-IT" altLang="it-IT"/>
              <a:t>Alleanza europea CIVIS</a:t>
            </a:r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1707C3AC-CBF2-4A10-B686-EBF410A0A7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752600"/>
            <a:ext cx="3968750" cy="4038600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buFontTx/>
              <a:buNone/>
              <a:defRPr/>
            </a:pPr>
            <a:r>
              <a:rPr lang="en-US" sz="1800" dirty="0">
                <a:latin typeface="+mj-lt"/>
              </a:rPr>
              <a:t>5 Hub </a:t>
            </a:r>
            <a:r>
              <a:rPr lang="en-US" sz="1800" dirty="0" err="1">
                <a:latin typeface="+mj-lt"/>
              </a:rPr>
              <a:t>tematici</a:t>
            </a:r>
            <a:r>
              <a:rPr lang="en-US" sz="1800" dirty="0">
                <a:latin typeface="+mj-lt"/>
              </a:rPr>
              <a:t> di </a:t>
            </a:r>
            <a:r>
              <a:rPr lang="en-US" sz="1800" dirty="0" err="1">
                <a:latin typeface="+mj-lt"/>
              </a:rPr>
              <a:t>innovazione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dell’offerta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formativa</a:t>
            </a:r>
            <a:r>
              <a:rPr lang="en-US" sz="1800" dirty="0">
                <a:latin typeface="+mj-lt"/>
              </a:rPr>
              <a:t> e </a:t>
            </a:r>
            <a:r>
              <a:rPr lang="en-US" sz="1800" dirty="0" err="1">
                <a:latin typeface="+mj-lt"/>
              </a:rPr>
              <a:t>della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ricerca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attraverso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attività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congiunte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che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affrontino</a:t>
            </a:r>
            <a:r>
              <a:rPr lang="en-US" sz="1800" dirty="0">
                <a:latin typeface="+mj-lt"/>
              </a:rPr>
              <a:t> le </a:t>
            </a:r>
            <a:r>
              <a:rPr lang="en-US" sz="1800" dirty="0" err="1">
                <a:latin typeface="+mj-lt"/>
              </a:rPr>
              <a:t>principali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sfide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sociali</a:t>
            </a:r>
            <a:endParaRPr lang="en-US" sz="1800" dirty="0">
              <a:latin typeface="+mj-lt"/>
            </a:endParaRPr>
          </a:p>
          <a:p>
            <a:pPr marL="0" indent="0" eaLnBrk="1" hangingPunct="1">
              <a:lnSpc>
                <a:spcPct val="140000"/>
              </a:lnSpc>
              <a:buFontTx/>
              <a:buNone/>
              <a:defRPr/>
            </a:pPr>
            <a:r>
              <a:rPr lang="en-US" sz="1800" dirty="0">
                <a:latin typeface="+mj-lt"/>
              </a:rPr>
              <a:t> </a:t>
            </a:r>
            <a:endParaRPr lang="fr-FR" sz="1800" dirty="0">
              <a:latin typeface="+mj-lt"/>
            </a:endParaRPr>
          </a:p>
          <a:p>
            <a:pPr marL="0" indent="0" eaLnBrk="1" hangingPunct="1">
              <a:lnSpc>
                <a:spcPct val="140000"/>
              </a:lnSpc>
              <a:buFontTx/>
              <a:buNone/>
              <a:defRPr/>
            </a:pPr>
            <a:endParaRPr lang="en-US" altLang="it-IT" sz="1400" dirty="0"/>
          </a:p>
          <a:p>
            <a:pPr marL="0" indent="0" eaLnBrk="1" hangingPunct="1">
              <a:lnSpc>
                <a:spcPct val="140000"/>
              </a:lnSpc>
              <a:buFontTx/>
              <a:buNone/>
              <a:defRPr/>
            </a:pPr>
            <a:r>
              <a:rPr lang="en-US" altLang="it-IT" sz="1600" dirty="0"/>
              <a:t>Intensive School, short course, webinar, workshop, language café, tandem, staff week</a:t>
            </a:r>
            <a:endParaRPr lang="it-IT" altLang="it-IT" sz="1600" dirty="0"/>
          </a:p>
        </p:txBody>
      </p:sp>
      <p:sp>
        <p:nvSpPr>
          <p:cNvPr id="8198" name="Rectangle 8">
            <a:extLst>
              <a:ext uri="{FF2B5EF4-FFF2-40B4-BE49-F238E27FC236}">
                <a16:creationId xmlns:a16="http://schemas.microsoft.com/office/drawing/2014/main" id="{60BB6719-018A-4E08-BCC3-A628F3153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</a:endParaRPr>
          </a:p>
        </p:txBody>
      </p:sp>
      <p:sp>
        <p:nvSpPr>
          <p:cNvPr id="8199" name="Text Box 10">
            <a:extLst>
              <a:ext uri="{FF2B5EF4-FFF2-40B4-BE49-F238E27FC236}">
                <a16:creationId xmlns:a16="http://schemas.microsoft.com/office/drawing/2014/main" id="{E1B64252-BD1E-4672-AF80-B7FEBE47E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777875"/>
            <a:ext cx="74041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it-IT"/>
              <a:t>5 Hub tematici</a:t>
            </a:r>
            <a:endParaRPr lang="it-IT" altLang="it-IT" sz="2200">
              <a:solidFill>
                <a:schemeClr val="tx1"/>
              </a:solidFill>
            </a:endParaRPr>
          </a:p>
        </p:txBody>
      </p:sp>
      <p:pic>
        <p:nvPicPr>
          <p:cNvPr id="8200" name="Immagine 9">
            <a:extLst>
              <a:ext uri="{FF2B5EF4-FFF2-40B4-BE49-F238E27FC236}">
                <a16:creationId xmlns:a16="http://schemas.microsoft.com/office/drawing/2014/main" id="{DA6C942D-C764-45ED-871B-2C80C4937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79600"/>
            <a:ext cx="39687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in giù 1">
            <a:extLst>
              <a:ext uri="{FF2B5EF4-FFF2-40B4-BE49-F238E27FC236}">
                <a16:creationId xmlns:a16="http://schemas.microsoft.com/office/drawing/2014/main" id="{C9713918-5CB1-40A8-BCA1-FB911E9CF9ED}"/>
              </a:ext>
            </a:extLst>
          </p:cNvPr>
          <p:cNvSpPr/>
          <p:nvPr/>
        </p:nvSpPr>
        <p:spPr bwMode="auto">
          <a:xfrm>
            <a:off x="2987675" y="3500438"/>
            <a:ext cx="215900" cy="504825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202" name="Freccia in giù 2">
            <a:extLst>
              <a:ext uri="{FF2B5EF4-FFF2-40B4-BE49-F238E27FC236}">
                <a16:creationId xmlns:a16="http://schemas.microsoft.com/office/drawing/2014/main" id="{B47A7B83-EE8F-4281-98C3-3A4DECB34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88" y="3429000"/>
            <a:ext cx="242887" cy="504825"/>
          </a:xfrm>
          <a:prstGeom prst="downArrow">
            <a:avLst>
              <a:gd name="adj1" fmla="val 50000"/>
              <a:gd name="adj2" fmla="val 4995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8204" name="Segnaposto piè di pagina 4">
            <a:extLst>
              <a:ext uri="{FF2B5EF4-FFF2-40B4-BE49-F238E27FC236}">
                <a16:creationId xmlns:a16="http://schemas.microsoft.com/office/drawing/2014/main" id="{DB2A0271-13A9-4401-A583-2F4602FD802A}"/>
              </a:ext>
            </a:extLst>
          </p:cNvPr>
          <p:cNvSpPr txBox="1">
            <a:spLocks/>
          </p:cNvSpPr>
          <p:nvPr/>
        </p:nvSpPr>
        <p:spPr bwMode="auto">
          <a:xfrm>
            <a:off x="1295400" y="613727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>
                <a:solidFill>
                  <a:schemeClr val="bg1"/>
                </a:solidFill>
              </a:rPr>
              <a:t>Fare ricerca all’estero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EDCD26B-CC2E-4C43-B074-F25BDFF2F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395" y="0"/>
            <a:ext cx="2603278" cy="10527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>
            <a:extLst>
              <a:ext uri="{FF2B5EF4-FFF2-40B4-BE49-F238E27FC236}">
                <a16:creationId xmlns:a16="http://schemas.microsoft.com/office/drawing/2014/main" id="{A6DF4EBA-A164-4C4C-A6ED-72FCD6442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416800" cy="509587"/>
          </a:xfrm>
        </p:spPr>
        <p:txBody>
          <a:bodyPr/>
          <a:lstStyle/>
          <a:p>
            <a:pPr eaLnBrk="1" hangingPunct="1"/>
            <a:r>
              <a:rPr lang="it-IT" altLang="it-IT"/>
              <a:t>Alleanza europea CIVIS</a:t>
            </a:r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1707C3AC-CBF2-4A10-B686-EBF410A0A7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822450"/>
            <a:ext cx="6840538" cy="4038600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 err="1">
                <a:latin typeface="+mj-lt"/>
              </a:rPr>
              <a:t>Cotutele</a:t>
            </a:r>
            <a:r>
              <a:rPr lang="it-IT" sz="1800" dirty="0">
                <a:latin typeface="+mj-lt"/>
              </a:rPr>
              <a:t> tesi-&gt; Accordo e semplificazione procedure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latin typeface="+mj-lt"/>
              </a:rPr>
              <a:t>Formazione di breve durata es. workshop, </a:t>
            </a:r>
            <a:r>
              <a:rPr lang="it-IT" sz="1800" dirty="0" err="1">
                <a:latin typeface="+mj-lt"/>
              </a:rPr>
              <a:t>webinars</a:t>
            </a:r>
            <a:r>
              <a:rPr lang="it-IT" sz="1800" dirty="0">
                <a:latin typeface="+mj-lt"/>
              </a:rPr>
              <a:t> e blended intensive </a:t>
            </a:r>
            <a:r>
              <a:rPr lang="it-IT" sz="1800" dirty="0" err="1">
                <a:latin typeface="+mj-lt"/>
              </a:rPr>
              <a:t>programmes</a:t>
            </a:r>
            <a:r>
              <a:rPr lang="it-IT" sz="1800" dirty="0">
                <a:latin typeface="+mj-lt"/>
              </a:rPr>
              <a:t> (</a:t>
            </a:r>
            <a:r>
              <a:rPr lang="it-IT" sz="1800" dirty="0" err="1">
                <a:latin typeface="+mj-lt"/>
              </a:rPr>
              <a:t>BIPs</a:t>
            </a:r>
            <a:r>
              <a:rPr lang="it-IT" sz="1800" dirty="0">
                <a:latin typeface="+mj-lt"/>
              </a:rPr>
              <a:t>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latin typeface="+mj-lt"/>
              </a:rPr>
              <a:t>Formazione specifica sulle competenze trasversali, soft skills e conoscenze tecniche</a:t>
            </a:r>
            <a:endParaRPr lang="it-IT" altLang="it-IT" sz="1600" dirty="0">
              <a:latin typeface="+mj-lt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latin typeface="+mj-lt"/>
              </a:rPr>
              <a:t>Partecipazione alle opportunità di finanziamento (es. azioni Marie </a:t>
            </a:r>
            <a:r>
              <a:rPr lang="it-IT" sz="1800" dirty="0" err="1">
                <a:latin typeface="+mj-lt"/>
              </a:rPr>
              <a:t>Sklodowska</a:t>
            </a:r>
            <a:r>
              <a:rPr lang="it-IT" sz="1800" dirty="0">
                <a:latin typeface="+mj-lt"/>
              </a:rPr>
              <a:t> Curie)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latin typeface="+mj-lt"/>
              </a:rPr>
              <a:t>Programmi di dottorato internazionali a titolo multiplo o congiunto</a:t>
            </a:r>
          </a:p>
        </p:txBody>
      </p:sp>
      <p:sp>
        <p:nvSpPr>
          <p:cNvPr id="10246" name="Rectangle 8">
            <a:extLst>
              <a:ext uri="{FF2B5EF4-FFF2-40B4-BE49-F238E27FC236}">
                <a16:creationId xmlns:a16="http://schemas.microsoft.com/office/drawing/2014/main" id="{5708FFAE-5172-4D63-B24A-CEFE141F1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</a:endParaRPr>
          </a:p>
        </p:txBody>
      </p:sp>
      <p:sp>
        <p:nvSpPr>
          <p:cNvPr id="10247" name="Text Box 10">
            <a:extLst>
              <a:ext uri="{FF2B5EF4-FFF2-40B4-BE49-F238E27FC236}">
                <a16:creationId xmlns:a16="http://schemas.microsoft.com/office/drawing/2014/main" id="{585D1B55-A26D-4D32-87AB-F4D626187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776288"/>
            <a:ext cx="74041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/>
              <a:t>Opportunità e strumenti</a:t>
            </a:r>
            <a:endParaRPr lang="it-IT" altLang="it-IT" sz="2200">
              <a:solidFill>
                <a:schemeClr val="tx1"/>
              </a:solidFill>
            </a:endParaRP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C9713918-5CB1-40A8-BCA1-FB911E9CF9ED}"/>
              </a:ext>
            </a:extLst>
          </p:cNvPr>
          <p:cNvSpPr/>
          <p:nvPr/>
        </p:nvSpPr>
        <p:spPr bwMode="auto">
          <a:xfrm>
            <a:off x="2987675" y="3500438"/>
            <a:ext cx="215900" cy="504825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250" name="Segnaposto piè di pagina 4">
            <a:extLst>
              <a:ext uri="{FF2B5EF4-FFF2-40B4-BE49-F238E27FC236}">
                <a16:creationId xmlns:a16="http://schemas.microsoft.com/office/drawing/2014/main" id="{9EC4CB6D-3819-447E-B864-E5A9B2BE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>
                <a:solidFill>
                  <a:schemeClr val="bg1"/>
                </a:solidFill>
              </a:rPr>
              <a:t>Fare ricerca all’estero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C166E2-53F6-4D40-8EB3-2DF75E82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097" y="130090"/>
            <a:ext cx="2653970" cy="10732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73A46B5F-AA7B-49EB-B2F8-273FEB4DC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409575"/>
            <a:ext cx="7416800" cy="504825"/>
          </a:xfrm>
        </p:spPr>
        <p:txBody>
          <a:bodyPr/>
          <a:lstStyle/>
          <a:p>
            <a:pPr eaLnBrk="1" hangingPunct="1"/>
            <a:r>
              <a:rPr lang="it-IT" altLang="it-IT"/>
              <a:t>CIVIS Informazioni</a:t>
            </a:r>
          </a:p>
        </p:txBody>
      </p:sp>
      <p:sp>
        <p:nvSpPr>
          <p:cNvPr id="12293" name="Text Box 8">
            <a:extLst>
              <a:ext uri="{FF2B5EF4-FFF2-40B4-BE49-F238E27FC236}">
                <a16:creationId xmlns:a16="http://schemas.microsoft.com/office/drawing/2014/main" id="{2C313AC3-A21A-4A94-8D3A-773025A9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846138"/>
            <a:ext cx="7404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 dirty="0">
                <a:hlinkClick r:id="rId3"/>
              </a:rPr>
              <a:t>https://civis.eu/en</a:t>
            </a:r>
            <a:r>
              <a:rPr lang="it-IT" altLang="it-IT" sz="2200" dirty="0"/>
              <a:t> - </a:t>
            </a:r>
            <a:r>
              <a:rPr lang="it-IT" altLang="it-IT" sz="2200" dirty="0">
                <a:solidFill>
                  <a:srgbClr val="790022"/>
                </a:solidFill>
              </a:rPr>
              <a:t>civis.sapienza@uniroma1.it</a:t>
            </a:r>
          </a:p>
        </p:txBody>
      </p:sp>
      <p:pic>
        <p:nvPicPr>
          <p:cNvPr id="12294" name="Segnaposto tabella 10">
            <a:extLst>
              <a:ext uri="{FF2B5EF4-FFF2-40B4-BE49-F238E27FC236}">
                <a16:creationId xmlns:a16="http://schemas.microsoft.com/office/drawing/2014/main" id="{1E32AE13-30D4-427B-BFCF-A27457C70C21}"/>
              </a:ext>
            </a:extLst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700213"/>
            <a:ext cx="3784600" cy="4275137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FDBC9D4-0948-4066-87CF-71FE242BF006}"/>
              </a:ext>
            </a:extLst>
          </p:cNvPr>
          <p:cNvSpPr/>
          <p:nvPr/>
        </p:nvSpPr>
        <p:spPr>
          <a:xfrm>
            <a:off x="5435600" y="2068513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defRPr/>
            </a:pPr>
            <a:endParaRPr lang="it-IT" sz="2800" kern="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143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defRPr/>
            </a:pPr>
            <a:r>
              <a:rPr lang="it-IT" sz="28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hlinkClick r:id="rId5"/>
              </a:rPr>
              <a:t>civis.eu/en/</a:t>
            </a:r>
            <a:r>
              <a:rPr lang="it-IT" sz="2800" kern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hlinkClick r:id="rId5"/>
              </a:rPr>
              <a:t>learn</a:t>
            </a:r>
            <a:r>
              <a:rPr lang="it-IT" sz="2800" kern="0" dirty="0">
                <a:solidFill>
                  <a:srgbClr val="002060"/>
                </a:solidFill>
                <a:latin typeface="Calibri"/>
                <a:ea typeface="Calibri"/>
                <a:cs typeface="Calibri"/>
                <a:hlinkClick r:id="rId5"/>
              </a:rPr>
              <a:t>/</a:t>
            </a:r>
            <a:r>
              <a:rPr lang="it-IT" sz="2800" kern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hlinkClick r:id="rId5"/>
              </a:rPr>
              <a:t>civis-courses</a:t>
            </a:r>
            <a:endParaRPr lang="it-IT" sz="2800" kern="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297" name="Segnaposto piè di pagina 4">
            <a:extLst>
              <a:ext uri="{FF2B5EF4-FFF2-40B4-BE49-F238E27FC236}">
                <a16:creationId xmlns:a16="http://schemas.microsoft.com/office/drawing/2014/main" id="{E686AD03-0C2E-4C14-99BD-9AB5C5F6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solidFill>
                  <a:schemeClr val="bg1"/>
                </a:solidFill>
              </a:rPr>
              <a:t>Fare ricerca all’estero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C42C5C7-04B0-4B3D-B815-D7C6CB8BB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2593" y="0"/>
            <a:ext cx="2425212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93E60E42-96CF-4E96-A5A5-16AD240C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42888"/>
            <a:ext cx="7775575" cy="504825"/>
          </a:xfrm>
        </p:spPr>
        <p:txBody>
          <a:bodyPr/>
          <a:lstStyle/>
          <a:p>
            <a:pPr>
              <a:defRPr/>
            </a:pPr>
            <a:r>
              <a:rPr lang="it-IT" altLang="it-IT" sz="2800" cap="small" dirty="0">
                <a:ln w="31550" cmpd="sng">
                  <a:noFill/>
                  <a:prstDash val="solid"/>
                </a:ln>
                <a:solidFill>
                  <a:schemeClr val="tx1"/>
                </a:solidFill>
                <a:ea typeface="+mj-ea"/>
              </a:rPr>
              <a:t>Dove trovo le informazioni??</a:t>
            </a:r>
          </a:p>
        </p:txBody>
      </p:sp>
      <p:sp>
        <p:nvSpPr>
          <p:cNvPr id="26627" name="Rettangolo 2">
            <a:extLst>
              <a:ext uri="{FF2B5EF4-FFF2-40B4-BE49-F238E27FC236}">
                <a16:creationId xmlns:a16="http://schemas.microsoft.com/office/drawing/2014/main" id="{3041C05C-76FC-4BE1-A2B1-C9551567F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65163"/>
            <a:ext cx="8524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cs typeface="Times New Roman" panose="02020603050405020304" pitchFamily="18" charset="0"/>
              </a:rPr>
              <a:t>Consulta il sito Sapienza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>
                <a:cs typeface="Times New Roman" panose="02020603050405020304" pitchFamily="18" charset="0"/>
                <a:hlinkClick r:id="rId2"/>
              </a:rPr>
              <a:t>https://www.uniroma1.it/it/pagina/bando-erasmus-2026-2027-studio</a:t>
            </a:r>
            <a:r>
              <a:rPr lang="it-IT" altLang="it-IT"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>
              <a:cs typeface="Times New Roman" panose="02020603050405020304" pitchFamily="18" charset="0"/>
              <a:hlinkClick r:id="rId3"/>
            </a:endParaRPr>
          </a:p>
        </p:txBody>
      </p:sp>
      <p:pic>
        <p:nvPicPr>
          <p:cNvPr id="26629" name="Immagine 2">
            <a:extLst>
              <a:ext uri="{FF2B5EF4-FFF2-40B4-BE49-F238E27FC236}">
                <a16:creationId xmlns:a16="http://schemas.microsoft.com/office/drawing/2014/main" id="{99FF0DA6-8605-4178-A367-1F0516D2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44675"/>
            <a:ext cx="264953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magine 4">
            <a:extLst>
              <a:ext uri="{FF2B5EF4-FFF2-40B4-BE49-F238E27FC236}">
                <a16:creationId xmlns:a16="http://schemas.microsoft.com/office/drawing/2014/main" id="{BE36F01B-76B1-43D3-8C13-4182F016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06613"/>
            <a:ext cx="50768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397AD43D-1183-466D-8A14-5254970E944E}"/>
              </a:ext>
            </a:extLst>
          </p:cNvPr>
          <p:cNvSpPr txBox="1">
            <a:spLocks/>
          </p:cNvSpPr>
          <p:nvPr/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solidFill>
                  <a:schemeClr val="bg1"/>
                </a:solidFill>
              </a:rPr>
              <a:t>Fare ricerca all’estero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14CA07E9-2C48-4CED-A3D3-ADBEC0184698}"/>
              </a:ext>
            </a:extLst>
          </p:cNvPr>
          <p:cNvSpPr/>
          <p:nvPr/>
        </p:nvSpPr>
        <p:spPr>
          <a:xfrm>
            <a:off x="323528" y="116632"/>
            <a:ext cx="8208905" cy="830997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it-IT" sz="2400" cap="small" dirty="0">
                <a:ln w="31550" cmpd="sng">
                  <a:noFill/>
                  <a:prstDash val="solid"/>
                </a:ln>
                <a:solidFill>
                  <a:schemeClr val="tx1"/>
                </a:solidFill>
                <a:latin typeface="+mj-lt"/>
              </a:rPr>
              <a:t>ERASMUS+: BANDO RICERCA DELLA SEDE</a:t>
            </a:r>
          </a:p>
          <a:p>
            <a:pPr>
              <a:defRPr/>
            </a:pPr>
            <a:r>
              <a:rPr lang="it-IT" sz="2400" cap="small" dirty="0">
                <a:ln w="31550" cmpd="sng">
                  <a:noFill/>
                  <a:prstDash val="solid"/>
                </a:ln>
                <a:solidFill>
                  <a:schemeClr val="tx1"/>
                </a:solidFill>
                <a:latin typeface="+mj-lt"/>
              </a:rPr>
              <a:t>Portale delle destinazioni</a:t>
            </a:r>
          </a:p>
        </p:txBody>
      </p:sp>
      <p:cxnSp>
        <p:nvCxnSpPr>
          <p:cNvPr id="27651" name="Connettore 2 5">
            <a:extLst>
              <a:ext uri="{FF2B5EF4-FFF2-40B4-BE49-F238E27FC236}">
                <a16:creationId xmlns:a16="http://schemas.microsoft.com/office/drawing/2014/main" id="{E7590334-671F-4CC2-A3D6-669853D190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68538" y="2551113"/>
            <a:ext cx="0" cy="8905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27653" name="Immagine 2">
            <a:extLst>
              <a:ext uri="{FF2B5EF4-FFF2-40B4-BE49-F238E27FC236}">
                <a16:creationId xmlns:a16="http://schemas.microsoft.com/office/drawing/2014/main" id="{357A1FC0-ACB1-443C-B739-64B4D7A53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92175"/>
            <a:ext cx="698500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magine 3">
            <a:extLst>
              <a:ext uri="{FF2B5EF4-FFF2-40B4-BE49-F238E27FC236}">
                <a16:creationId xmlns:a16="http://schemas.microsoft.com/office/drawing/2014/main" id="{C31E2079-9C9A-48D9-8B46-ED29542EE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947738"/>
            <a:ext cx="1903412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Immagine 6">
            <a:extLst>
              <a:ext uri="{FF2B5EF4-FFF2-40B4-BE49-F238E27FC236}">
                <a16:creationId xmlns:a16="http://schemas.microsoft.com/office/drawing/2014/main" id="{D2D65E2A-BE57-4C11-B9A4-CE29224E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3743325"/>
            <a:ext cx="413226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BCF988B6-86F9-415A-90AE-6C0B4964AB81}"/>
              </a:ext>
            </a:extLst>
          </p:cNvPr>
          <p:cNvSpPr txBox="1">
            <a:spLocks/>
          </p:cNvSpPr>
          <p:nvPr/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solidFill>
                  <a:schemeClr val="bg1"/>
                </a:solidFill>
              </a:rPr>
              <a:t>Fare ricerca all’estero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397807E8-05F3-4424-9CDB-FAFED10E4352}"/>
              </a:ext>
            </a:extLst>
          </p:cNvPr>
          <p:cNvSpPr/>
          <p:nvPr/>
        </p:nvSpPr>
        <p:spPr>
          <a:xfrm>
            <a:off x="395535" y="254000"/>
            <a:ext cx="8208905" cy="830997"/>
          </a:xfrm>
          <a:prstGeom prst="rect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it-IT" sz="2400" cap="small" dirty="0">
                <a:ln w="31550" cmpd="sng">
                  <a:noFill/>
                  <a:prstDash val="solid"/>
                </a:ln>
                <a:solidFill>
                  <a:schemeClr val="tx1"/>
                </a:solidFill>
                <a:latin typeface="+mj-lt"/>
              </a:rPr>
              <a:t>ERASMUS+: BANDO RICERCA DELLA SEDE</a:t>
            </a:r>
          </a:p>
          <a:p>
            <a:pPr>
              <a:defRPr/>
            </a:pPr>
            <a:r>
              <a:rPr lang="it-IT" sz="2400" cap="small" dirty="0">
                <a:ln w="31550" cmpd="sng">
                  <a:noFill/>
                  <a:prstDash val="solid"/>
                </a:ln>
                <a:solidFill>
                  <a:schemeClr val="tx1"/>
                </a:solidFill>
                <a:latin typeface="+mj-lt"/>
              </a:rPr>
              <a:t>Portale delle destinazioni – dettaglio accordo/sede</a:t>
            </a:r>
          </a:p>
        </p:txBody>
      </p:sp>
      <p:cxnSp>
        <p:nvCxnSpPr>
          <p:cNvPr id="29699" name="Connettore 2 5">
            <a:extLst>
              <a:ext uri="{FF2B5EF4-FFF2-40B4-BE49-F238E27FC236}">
                <a16:creationId xmlns:a16="http://schemas.microsoft.com/office/drawing/2014/main" id="{45DB1C08-C9F2-4554-A37C-3EB09F814D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68538" y="2551113"/>
            <a:ext cx="0" cy="8905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29701" name="Immagine 2">
            <a:extLst>
              <a:ext uri="{FF2B5EF4-FFF2-40B4-BE49-F238E27FC236}">
                <a16:creationId xmlns:a16="http://schemas.microsoft.com/office/drawing/2014/main" id="{C6DD5098-31A0-459C-8BE6-40354A38A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7019925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magine 4">
            <a:extLst>
              <a:ext uri="{FF2B5EF4-FFF2-40B4-BE49-F238E27FC236}">
                <a16:creationId xmlns:a16="http://schemas.microsoft.com/office/drawing/2014/main" id="{A23E8510-E75B-4672-8840-DF38F1E1C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11731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Immagine 6">
            <a:extLst>
              <a:ext uri="{FF2B5EF4-FFF2-40B4-BE49-F238E27FC236}">
                <a16:creationId xmlns:a16="http://schemas.microsoft.com/office/drawing/2014/main" id="{9DCE93E0-6E91-49F2-A103-66B9F336C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1978025"/>
            <a:ext cx="138906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17EA428-5BE0-4873-9534-A4E22C4BE2F3}"/>
              </a:ext>
            </a:extLst>
          </p:cNvPr>
          <p:cNvSpPr/>
          <p:nvPr/>
        </p:nvSpPr>
        <p:spPr>
          <a:xfrm>
            <a:off x="165100" y="3933825"/>
            <a:ext cx="1778000" cy="996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it-IT" sz="2400" b="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822433"/>
              </a:buClr>
              <a:defRPr/>
            </a:pPr>
            <a:r>
              <a:rPr lang="it-IT" sz="1400" b="0" dirty="0">
                <a:solidFill>
                  <a:srgbClr val="000000"/>
                </a:solidFill>
                <a:latin typeface="+mj-lt"/>
              </a:rPr>
              <a:t>Altre informazioni</a:t>
            </a:r>
            <a:endParaRPr lang="it-IT" sz="1400" b="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it-IT" dirty="0">
              <a:latin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it-IT" dirty="0">
              <a:latin typeface="Arial" charset="0"/>
            </a:endParaRPr>
          </a:p>
        </p:txBody>
      </p:sp>
      <p:sp>
        <p:nvSpPr>
          <p:cNvPr id="29705" name="Freccia a destra 8">
            <a:extLst>
              <a:ext uri="{FF2B5EF4-FFF2-40B4-BE49-F238E27FC236}">
                <a16:creationId xmlns:a16="http://schemas.microsoft.com/office/drawing/2014/main" id="{74ECE294-9D13-4E88-8796-D381FA71E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4894263"/>
            <a:ext cx="700088" cy="190500"/>
          </a:xfrm>
          <a:prstGeom prst="rightArrow">
            <a:avLst>
              <a:gd name="adj1" fmla="val 50000"/>
              <a:gd name="adj2" fmla="val 50174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it-IT" altLang="it-IT" sz="9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25EF2582-4313-4573-A3E4-376B7569901E}"/>
              </a:ext>
            </a:extLst>
          </p:cNvPr>
          <p:cNvSpPr txBox="1">
            <a:spLocks/>
          </p:cNvSpPr>
          <p:nvPr/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>
                <a:solidFill>
                  <a:schemeClr val="bg1"/>
                </a:solidFill>
              </a:rPr>
              <a:t>Fare ricerca all’estero</a:t>
            </a:r>
            <a:endParaRPr lang="it-IT" altLang="it-IT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>
            <a:extLst>
              <a:ext uri="{FF2B5EF4-FFF2-40B4-BE49-F238E27FC236}">
                <a16:creationId xmlns:a16="http://schemas.microsoft.com/office/drawing/2014/main" id="{749ACAC8-CA12-4DD6-8DFC-365C3F5F3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409575"/>
            <a:ext cx="7416800" cy="504825"/>
          </a:xfrm>
        </p:spPr>
        <p:txBody>
          <a:bodyPr/>
          <a:lstStyle/>
          <a:p>
            <a:pPr eaLnBrk="1" hangingPunct="1"/>
            <a:r>
              <a:rPr lang="it-IT" altLang="it-IT"/>
              <a:t>Erasmus +</a:t>
            </a:r>
          </a:p>
        </p:txBody>
      </p:sp>
      <p:sp>
        <p:nvSpPr>
          <p:cNvPr id="16389" name="Text Box 6">
            <a:extLst>
              <a:ext uri="{FF2B5EF4-FFF2-40B4-BE49-F238E27FC236}">
                <a16:creationId xmlns:a16="http://schemas.microsoft.com/office/drawing/2014/main" id="{751D99D9-4A4D-4297-A1E7-C0D98EE96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776288"/>
            <a:ext cx="7404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it-IT" altLang="it-IT" sz="2200"/>
              <a:t>Periodo e durata</a:t>
            </a:r>
          </a:p>
        </p:txBody>
      </p:sp>
      <p:pic>
        <p:nvPicPr>
          <p:cNvPr id="10" name="Picture 2" descr="Le Cnam obtains the Erasmus+ 2021-2027 charter | Cnam portal | Cnam">
            <a:extLst>
              <a:ext uri="{FF2B5EF4-FFF2-40B4-BE49-F238E27FC236}">
                <a16:creationId xmlns:a16="http://schemas.microsoft.com/office/drawing/2014/main" id="{0F6366B4-3325-4A20-8FD4-352387CA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6117"/>
            <a:ext cx="1103512" cy="110351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F06298B-4B73-4FA1-94A6-A770F0061622}"/>
              </a:ext>
            </a:extLst>
          </p:cNvPr>
          <p:cNvSpPr/>
          <p:nvPr/>
        </p:nvSpPr>
        <p:spPr>
          <a:xfrm>
            <a:off x="1219200" y="1628775"/>
            <a:ext cx="6840538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90022"/>
              </a:buClr>
              <a:buFont typeface="Wingdings" panose="05000000000000000000" pitchFamily="2" charset="2"/>
              <a:buChar char="Ø"/>
              <a:defRPr/>
            </a:pPr>
            <a:r>
              <a:rPr lang="it-IT" altLang="it-IT" sz="1800" kern="0" dirty="0">
                <a:solidFill>
                  <a:srgbClr val="000000"/>
                </a:solidFill>
              </a:rPr>
              <a:t>Dal </a:t>
            </a:r>
            <a:r>
              <a:rPr lang="it-IT" altLang="it-IT" sz="1800" b="1" kern="0" dirty="0">
                <a:solidFill>
                  <a:srgbClr val="000000"/>
                </a:solidFill>
              </a:rPr>
              <a:t>1 giugno 2026 al 31 luglio 2027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800" kern="0" dirty="0">
              <a:solidFill>
                <a:srgbClr val="000000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8364B"/>
              </a:buClr>
              <a:buFont typeface="Wingdings" panose="05000000000000000000" pitchFamily="2" charset="2"/>
              <a:buChar char="v"/>
              <a:defRPr/>
            </a:pPr>
            <a:r>
              <a:rPr lang="it-IT" altLang="it-IT" sz="1800" b="1" kern="0" dirty="0">
                <a:solidFill>
                  <a:srgbClr val="000000"/>
                </a:solidFill>
              </a:rPr>
              <a:t>LONG MOBILITY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b="1" kern="0" dirty="0">
                <a:solidFill>
                  <a:srgbClr val="000000"/>
                </a:solidFill>
              </a:rPr>
              <a:t>Da 2 </a:t>
            </a:r>
            <a:r>
              <a:rPr lang="it-IT" altLang="it-IT" sz="1800" kern="0" dirty="0">
                <a:solidFill>
                  <a:srgbClr val="000000"/>
                </a:solidFill>
              </a:rPr>
              <a:t>(60 giorni) </a:t>
            </a:r>
            <a:r>
              <a:rPr lang="it-IT" altLang="it-IT" sz="1800" b="1" kern="0" dirty="0">
                <a:solidFill>
                  <a:srgbClr val="000000"/>
                </a:solidFill>
              </a:rPr>
              <a:t>a 12 mesi</a:t>
            </a:r>
            <a:r>
              <a:rPr lang="it-IT" altLang="it-IT" sz="1800" kern="0" dirty="0">
                <a:solidFill>
                  <a:srgbClr val="000000"/>
                </a:solidFill>
              </a:rPr>
              <a:t> (</a:t>
            </a:r>
            <a:r>
              <a:rPr lang="it-IT" altLang="it-IT" sz="1800" kern="0" dirty="0" err="1">
                <a:solidFill>
                  <a:srgbClr val="000000"/>
                </a:solidFill>
              </a:rPr>
              <a:t>Programme</a:t>
            </a:r>
            <a:r>
              <a:rPr lang="it-IT" altLang="it-IT" sz="1800" kern="0" dirty="0">
                <a:solidFill>
                  <a:srgbClr val="000000"/>
                </a:solidFill>
              </a:rPr>
              <a:t> Countries e Partner Countries – Svizzera e UK) anche suddivisi in periodi diversi (nuova candidatura per ogni periodo)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it-IT" altLang="it-IT" sz="1800" kern="0" dirty="0">
              <a:solidFill>
                <a:srgbClr val="000000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8364B"/>
              </a:buClr>
              <a:buFont typeface="Wingdings" panose="05000000000000000000" pitchFamily="2" charset="2"/>
              <a:buChar char="v"/>
              <a:defRPr/>
            </a:pPr>
            <a:r>
              <a:rPr lang="it-IT" sz="1800" b="1" kern="0" dirty="0">
                <a:solidFill>
                  <a:srgbClr val="000000"/>
                </a:solidFill>
                <a:latin typeface="Arial" charset="0"/>
              </a:rPr>
              <a:t>SHORT MOBILITY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kern="0" dirty="0">
                <a:solidFill>
                  <a:srgbClr val="000000"/>
                </a:solidFill>
                <a:latin typeface="Arial" charset="0"/>
              </a:rPr>
              <a:t>da </a:t>
            </a:r>
            <a:r>
              <a:rPr lang="it-IT" sz="1800" b="1" kern="0" dirty="0">
                <a:solidFill>
                  <a:srgbClr val="000000"/>
                </a:solidFill>
                <a:latin typeface="Arial" charset="0"/>
              </a:rPr>
              <a:t>5 </a:t>
            </a:r>
            <a:r>
              <a:rPr lang="it-IT" sz="1800" kern="0" dirty="0">
                <a:solidFill>
                  <a:srgbClr val="000000"/>
                </a:solidFill>
                <a:latin typeface="Arial" charset="0"/>
              </a:rPr>
              <a:t>giorni a </a:t>
            </a:r>
            <a:r>
              <a:rPr lang="it-IT" sz="1800" b="1" kern="0" dirty="0">
                <a:solidFill>
                  <a:srgbClr val="000000"/>
                </a:solidFill>
                <a:latin typeface="Arial" charset="0"/>
              </a:rPr>
              <a:t>30 giorni</a:t>
            </a:r>
            <a:r>
              <a:rPr lang="it-IT" sz="1800" kern="0" dirty="0">
                <a:solidFill>
                  <a:srgbClr val="000000"/>
                </a:solidFill>
                <a:latin typeface="Arial" charset="0"/>
              </a:rPr>
              <a:t>, e si dovrà svolgere </a:t>
            </a:r>
            <a:r>
              <a:rPr lang="it-IT" sz="1800" b="1" kern="0" dirty="0">
                <a:solidFill>
                  <a:srgbClr val="000000"/>
                </a:solidFill>
                <a:latin typeface="Arial" charset="0"/>
              </a:rPr>
              <a:t>solo presso paesi aderenti al programma Erasmus + (No Svizzera e UK)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F95505BB-7337-42AE-87F6-83592CDC9FF7}"/>
              </a:ext>
            </a:extLst>
          </p:cNvPr>
          <p:cNvSpPr/>
          <p:nvPr/>
        </p:nvSpPr>
        <p:spPr bwMode="auto">
          <a:xfrm>
            <a:off x="1219200" y="4724400"/>
            <a:ext cx="3497263" cy="890588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it-IT" sz="1600">
                <a:solidFill>
                  <a:srgbClr val="000000"/>
                </a:solidFill>
              </a:rPr>
              <a:t>ANCHE VERSO LE SEDI CIVIS</a:t>
            </a:r>
          </a:p>
        </p:txBody>
      </p:sp>
      <p:sp>
        <p:nvSpPr>
          <p:cNvPr id="16394" name="Segnaposto piè di pagina 4">
            <a:extLst>
              <a:ext uri="{FF2B5EF4-FFF2-40B4-BE49-F238E27FC236}">
                <a16:creationId xmlns:a16="http://schemas.microsoft.com/office/drawing/2014/main" id="{3DE5912B-5DED-4F00-A91E-CE61ABF9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100" dirty="0">
                <a:solidFill>
                  <a:schemeClr val="bg1"/>
                </a:solidFill>
              </a:rPr>
              <a:t>Fare ricerca all’estero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A543D2-3232-4AEC-91E7-A4936BD37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635870"/>
            <a:ext cx="2461438" cy="1103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592</TotalTime>
  <Words>559</Words>
  <Application>Microsoft Office PowerPoint</Application>
  <PresentationFormat>Presentazione su schermo (4:3)</PresentationFormat>
  <Paragraphs>110</Paragraphs>
  <Slides>15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Times New Roman</vt:lpstr>
      <vt:lpstr>Wingdings</vt:lpstr>
      <vt:lpstr>la sapienza</vt:lpstr>
      <vt:lpstr>Fare ricerca all’estero</vt:lpstr>
      <vt:lpstr>Alleanza europea CIVIS</vt:lpstr>
      <vt:lpstr>Alleanza europea CIVIS</vt:lpstr>
      <vt:lpstr>Alleanza europea CIVIS</vt:lpstr>
      <vt:lpstr>CIVIS Informazioni</vt:lpstr>
      <vt:lpstr>Dove trovo le informazioni??</vt:lpstr>
      <vt:lpstr>Presentazione standard di PowerPoint</vt:lpstr>
      <vt:lpstr>Presentazione standard di PowerPoint</vt:lpstr>
      <vt:lpstr>Erasmus +</vt:lpstr>
      <vt:lpstr> </vt:lpstr>
      <vt:lpstr>Erasmus +</vt:lpstr>
      <vt:lpstr>Erasmus +</vt:lpstr>
      <vt:lpstr>Costs of living: visita i siti delle università</vt:lpstr>
      <vt:lpstr>IL FEEDBACK DEGLI STUDENTI</vt:lpstr>
      <vt:lpstr> Settore mobilità Erasmus+ UE studio candidaturaerasmus@uniroma1.it        </vt:lpstr>
    </vt:vector>
  </TitlesOfParts>
  <Manager/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- -</dc:creator>
  <cp:keywords/>
  <dc:description/>
  <cp:lastModifiedBy>Capelli Mattea</cp:lastModifiedBy>
  <cp:revision>41</cp:revision>
  <dcterms:created xsi:type="dcterms:W3CDTF">2006-11-20T16:13:10Z</dcterms:created>
  <dcterms:modified xsi:type="dcterms:W3CDTF">2026-02-23T13:07:24Z</dcterms:modified>
  <cp:category/>
</cp:coreProperties>
</file>