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38" r:id="rId2"/>
    <p:sldId id="257" r:id="rId3"/>
    <p:sldId id="379" r:id="rId4"/>
    <p:sldId id="380" r:id="rId5"/>
    <p:sldId id="277" r:id="rId6"/>
  </p:sldIdLst>
  <p:sldSz cx="9144000" cy="6858000" type="screen4x3"/>
  <p:notesSz cx="6797675" cy="9926638"/>
  <p:embeddedFontLst>
    <p:embeddedFont>
      <p:font typeface="ＭＳ Ｐゴシック" panose="020B0600070205080204" pitchFamily="34" charset="-128"/>
      <p:regular r:id="rId8"/>
    </p:embeddedFont>
    <p:embeddedFont>
      <p:font typeface="Times" panose="02020603050405020304" pitchFamily="18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28">
          <p15:clr>
            <a:srgbClr val="A4A3A4"/>
          </p15:clr>
        </p15:guide>
        <p15:guide id="3" orient="horz" pos="336">
          <p15:clr>
            <a:srgbClr val="A4A3A4"/>
          </p15:clr>
        </p15:guide>
        <p15:guide id="4" orient="horz" pos="552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pos="2880">
          <p15:clr>
            <a:srgbClr val="A4A3A4"/>
          </p15:clr>
        </p15:guide>
        <p15:guide id="7" pos="1484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hFXPUcIhq1PC8cHrPwx6yUb6wQ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160"/>
        <p:guide orient="horz" pos="1728"/>
        <p:guide orient="horz" pos="336"/>
        <p:guide orient="horz" pos="552"/>
        <p:guide orient="horz" pos="3984"/>
        <p:guide pos="2880"/>
        <p:guide pos="148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49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FA9DC9A-F20A-40E6-8738-6E9AD5A54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42F166-5DBE-4900-AB04-0FA7E38ACD8F}" type="slidenum">
              <a:rPr lang="it-IT" altLang="it-IT" sz="1200" smtClean="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09DFBE1-46F0-4448-AD30-879216417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4A8F240-82F8-4D17-9757-5EEFD3357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04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50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5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:notes"/>
          <p:cNvSpPr txBox="1"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abella" type="tbl">
  <p:cSld name="TAB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6"/>
          <p:cNvSpPr txBox="1">
            <a:spLocks noGrp="1"/>
          </p:cNvSpPr>
          <p:nvPr>
            <p:ph type="title"/>
          </p:nvPr>
        </p:nvSpPr>
        <p:spPr>
          <a:xfrm>
            <a:off x="1116013" y="409575"/>
            <a:ext cx="75596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grafico" type="chart">
  <p:cSld name="CHAR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1116013" y="409575"/>
            <a:ext cx="75596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>
            <a:spLocks noGrp="1"/>
          </p:cNvSpPr>
          <p:nvPr>
            <p:ph type="chart" idx="2"/>
          </p:nvPr>
        </p:nvSpPr>
        <p:spPr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contenuto" type="txAndObj">
  <p:cSld name="TEXT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1116013" y="409575"/>
            <a:ext cx="75596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1116013" y="1752600"/>
            <a:ext cx="370363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2"/>
          </p:nvPr>
        </p:nvSpPr>
        <p:spPr>
          <a:xfrm>
            <a:off x="4972050" y="1752600"/>
            <a:ext cx="370363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1116013" y="409575"/>
            <a:ext cx="75596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>
            <a:off x="1116013" y="409575"/>
            <a:ext cx="75596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 rot="5400000">
            <a:off x="2838451" y="30163"/>
            <a:ext cx="4114800" cy="755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>
            <a:spLocks noGrp="1"/>
          </p:cNvSpPr>
          <p:nvPr>
            <p:ph type="title"/>
          </p:nvPr>
        </p:nvSpPr>
        <p:spPr>
          <a:xfrm rot="5400000">
            <a:off x="5002213" y="2193925"/>
            <a:ext cx="5457825" cy="188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body" idx="1"/>
          </p:nvPr>
        </p:nvSpPr>
        <p:spPr>
          <a:xfrm rot="5400000">
            <a:off x="1146176" y="379413"/>
            <a:ext cx="5457825" cy="551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1" name="Google Shape;11;p23"/>
            <p:cNvSpPr/>
            <p:nvPr/>
          </p:nvSpPr>
          <p:spPr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3"/>
            <p:cNvSpPr/>
            <p:nvPr/>
          </p:nvSpPr>
          <p:spPr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23"/>
          <p:cNvSpPr txBox="1">
            <a:spLocks noGrp="1"/>
          </p:cNvSpPr>
          <p:nvPr>
            <p:ph type="title"/>
          </p:nvPr>
        </p:nvSpPr>
        <p:spPr>
          <a:xfrm>
            <a:off x="1116013" y="409575"/>
            <a:ext cx="75596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body" idx="1"/>
          </p:nvPr>
        </p:nvSpPr>
        <p:spPr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ftr" idx="11"/>
          </p:nvPr>
        </p:nvSpPr>
        <p:spPr>
          <a:xfrm>
            <a:off x="1219200" y="614838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Pagina </a:t>
            </a: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fficio.dottorato@uniroma1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cotutele.phd@uniroma1.it" TargetMode="External"/><Relationship Id="rId4" Type="http://schemas.openxmlformats.org/officeDocument/2006/relationships/hyperlink" Target="mailto:phdfellowship@uniroma1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5E351B-F858-414C-A114-346970A0E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 dirty="0">
              <a:solidFill>
                <a:schemeClr val="bg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C63BF3-D7FB-414A-BBD4-5473B9AB83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1425" y="2781300"/>
            <a:ext cx="6715125" cy="863600"/>
          </a:xfrm>
        </p:spPr>
        <p:txBody>
          <a:bodyPr/>
          <a:lstStyle/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25C3777-E017-4FEF-AF6D-694FDCF7AC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76250"/>
            <a:ext cx="9144000" cy="865188"/>
          </a:xfrm>
        </p:spPr>
        <p:txBody>
          <a:bodyPr/>
          <a:lstStyle/>
          <a:p>
            <a:pPr algn="ctr" eaLnBrk="1" hangingPunct="1"/>
            <a:br>
              <a:rPr lang="it-IT" altLang="it-IT" sz="3600">
                <a:solidFill>
                  <a:schemeClr val="bg1"/>
                </a:solidFill>
              </a:rPr>
            </a:br>
            <a:br>
              <a:rPr lang="it-IT" altLang="it-IT" sz="3600">
                <a:solidFill>
                  <a:schemeClr val="bg1"/>
                </a:solidFill>
              </a:rPr>
            </a:br>
            <a:br>
              <a:rPr lang="it-IT" altLang="it-IT" sz="3600">
                <a:solidFill>
                  <a:schemeClr val="bg1"/>
                </a:solidFill>
              </a:rPr>
            </a:br>
            <a:br>
              <a:rPr lang="it-IT" altLang="it-IT" sz="3600">
                <a:solidFill>
                  <a:schemeClr val="bg1"/>
                </a:solidFill>
              </a:rPr>
            </a:br>
            <a:br>
              <a:rPr lang="it-IT" altLang="it-IT">
                <a:solidFill>
                  <a:schemeClr val="bg1"/>
                </a:solidFill>
              </a:rPr>
            </a:br>
            <a:br>
              <a:rPr lang="it-IT" altLang="it-IT" sz="3600">
                <a:solidFill>
                  <a:schemeClr val="bg1"/>
                </a:solidFill>
              </a:rPr>
            </a:br>
            <a:br>
              <a:rPr lang="it-IT" altLang="it-IT" sz="3600">
                <a:solidFill>
                  <a:schemeClr val="bg1"/>
                </a:solidFill>
              </a:rPr>
            </a:br>
            <a:br>
              <a:rPr lang="it-IT" altLang="it-IT" sz="4000">
                <a:solidFill>
                  <a:schemeClr val="bg1"/>
                </a:solidFill>
              </a:rPr>
            </a:br>
            <a:endParaRPr lang="it-IT" altLang="it-IT" sz="4000">
              <a:solidFill>
                <a:schemeClr val="bg1"/>
              </a:solidFill>
            </a:endParaRPr>
          </a:p>
        </p:txBody>
      </p:sp>
      <p:grpSp>
        <p:nvGrpSpPr>
          <p:cNvPr id="4101" name="Group 9">
            <a:extLst>
              <a:ext uri="{FF2B5EF4-FFF2-40B4-BE49-F238E27FC236}">
                <a16:creationId xmlns:a16="http://schemas.microsoft.com/office/drawing/2014/main" id="{D2BAEFCB-DB27-43D1-9784-D87CCAC8B73D}"/>
              </a:ext>
            </a:extLst>
          </p:cNvPr>
          <p:cNvGrpSpPr>
            <a:grpSpLocks/>
          </p:cNvGrpSpPr>
          <p:nvPr/>
        </p:nvGrpSpPr>
        <p:grpSpPr bwMode="auto">
          <a:xfrm>
            <a:off x="0" y="4703584"/>
            <a:ext cx="9145588" cy="2154416"/>
            <a:chOff x="0" y="1738"/>
            <a:chExt cx="5761" cy="2582"/>
          </a:xfrm>
        </p:grpSpPr>
        <p:pic>
          <p:nvPicPr>
            <p:cNvPr id="4105" name="Picture 10" descr="Fondino">
              <a:extLst>
                <a:ext uri="{FF2B5EF4-FFF2-40B4-BE49-F238E27FC236}">
                  <a16:creationId xmlns:a16="http://schemas.microsoft.com/office/drawing/2014/main" id="{892632B7-FF6D-4625-88EC-3325EB3EF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"/>
              <a:ext cx="5760" cy="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1" descr="logo +marchio">
              <a:extLst>
                <a:ext uri="{FF2B5EF4-FFF2-40B4-BE49-F238E27FC236}">
                  <a16:creationId xmlns:a16="http://schemas.microsoft.com/office/drawing/2014/main" id="{8EB732C4-4E6F-48AA-8CAB-329C68B63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38"/>
              <a:ext cx="5761" cy="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2" descr="fascia">
              <a:extLst>
                <a:ext uri="{FF2B5EF4-FFF2-40B4-BE49-F238E27FC236}">
                  <a16:creationId xmlns:a16="http://schemas.microsoft.com/office/drawing/2014/main" id="{6F6BFE37-FABE-4E41-92BA-2EF92BBF5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Immagine 8">
            <a:extLst>
              <a:ext uri="{FF2B5EF4-FFF2-40B4-BE49-F238E27FC236}">
                <a16:creationId xmlns:a16="http://schemas.microsoft.com/office/drawing/2014/main" id="{D94EDBD5-31F8-4F2D-BBEC-3A4308A32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60325"/>
            <a:ext cx="6022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ttangolo 1">
            <a:extLst>
              <a:ext uri="{FF2B5EF4-FFF2-40B4-BE49-F238E27FC236}">
                <a16:creationId xmlns:a16="http://schemas.microsoft.com/office/drawing/2014/main" id="{DD9E4BEA-7EF7-4274-B419-25517E39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327400"/>
            <a:ext cx="64801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3800" dirty="0">
                <a:solidFill>
                  <a:schemeClr val="bg1"/>
                </a:solidFill>
              </a:rPr>
              <a:t>Welcome Day PhD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3800" dirty="0">
                <a:solidFill>
                  <a:schemeClr val="bg1"/>
                </a:solidFill>
              </a:rPr>
              <a:t>41 cycle - A.Y. 2025/2026</a:t>
            </a:r>
          </a:p>
        </p:txBody>
      </p:sp>
      <p:sp>
        <p:nvSpPr>
          <p:cNvPr id="4104" name="Rettangolo 2">
            <a:extLst>
              <a:ext uri="{FF2B5EF4-FFF2-40B4-BE49-F238E27FC236}">
                <a16:creationId xmlns:a16="http://schemas.microsoft.com/office/drawing/2014/main" id="{32ABB22E-F344-4B28-AB50-EB7402BB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" y="5777191"/>
            <a:ext cx="4572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6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050" i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50" i="1">
                <a:solidFill>
                  <a:schemeClr val="bg1"/>
                </a:solidFill>
              </a:rPr>
              <a:t>Area </a:t>
            </a:r>
            <a:r>
              <a:rPr lang="it-IT" altLang="it-IT" sz="1050" i="1" dirty="0">
                <a:solidFill>
                  <a:schemeClr val="bg1"/>
                </a:solidFill>
              </a:rPr>
              <a:t>Servizi per la didattica e diritto allo studio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50" i="1" dirty="0">
                <a:solidFill>
                  <a:schemeClr val="bg1"/>
                </a:solidFill>
              </a:rPr>
              <a:t>Ufficio Formazione post-</a:t>
            </a:r>
            <a:r>
              <a:rPr lang="it-IT" altLang="it-IT" sz="1050" i="1" dirty="0" err="1">
                <a:solidFill>
                  <a:schemeClr val="bg1"/>
                </a:solidFill>
              </a:rPr>
              <a:t>lauream</a:t>
            </a:r>
            <a:endParaRPr lang="it-IT" altLang="it-IT" sz="105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50" i="1" dirty="0">
                <a:solidFill>
                  <a:schemeClr val="bg1"/>
                </a:solidFill>
              </a:rPr>
              <a:t>Romina Caronna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A.Y. 2025/2026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ftr" idx="11"/>
          </p:nvPr>
        </p:nvSpPr>
        <p:spPr>
          <a:xfrm>
            <a:off x="1258888" y="6156325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Kit </a:t>
            </a:r>
            <a:r>
              <a:rPr lang="it-IT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Ph.D</a:t>
            </a:r>
            <a:r>
              <a:rPr lang="it-I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41°CYCLE</a:t>
            </a:r>
            <a:endParaRPr dirty="0"/>
          </a:p>
        </p:txBody>
      </p:sp>
      <p:sp>
        <p:nvSpPr>
          <p:cNvPr id="125" name="Google Shape;125;p2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it-IT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863588" y="406413"/>
            <a:ext cx="7416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78364B"/>
                </a:solidFill>
              </a:rPr>
              <a:t>ASPETTATIVE vs REALTA’</a:t>
            </a:r>
            <a:endParaRPr dirty="0"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1"/>
          </p:nvPr>
        </p:nvSpPr>
        <p:spPr>
          <a:xfrm>
            <a:off x="34925" y="909638"/>
            <a:ext cx="8713788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4988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/>
          </a:p>
          <a:p>
            <a:pPr marL="534988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endParaRPr lang="it-IT" sz="1400" dirty="0"/>
          </a:p>
          <a:p>
            <a:pPr marL="534988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imes"/>
              <a:buNone/>
            </a:pPr>
            <a:endParaRPr sz="1600" b="1" dirty="0"/>
          </a:p>
        </p:txBody>
      </p:sp>
      <p:sp>
        <p:nvSpPr>
          <p:cNvPr id="128" name="Google Shape;128;p2"/>
          <p:cNvSpPr/>
          <p:nvPr/>
        </p:nvSpPr>
        <p:spPr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B8C1E8-59BC-47B1-ADBA-B95936644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152"/>
            <a:ext cx="9144000" cy="4991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A.Y. 2025/2026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ftr" idx="11"/>
          </p:nvPr>
        </p:nvSpPr>
        <p:spPr>
          <a:xfrm>
            <a:off x="1258888" y="6156325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Kit </a:t>
            </a:r>
            <a:r>
              <a:rPr lang="it-IT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Ph.D</a:t>
            </a:r>
            <a:r>
              <a:rPr lang="it-I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41°CYCLE</a:t>
            </a:r>
            <a:endParaRPr dirty="0"/>
          </a:p>
        </p:txBody>
      </p:sp>
      <p:sp>
        <p:nvSpPr>
          <p:cNvPr id="125" name="Google Shape;125;p2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it-IT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863588" y="406413"/>
            <a:ext cx="7416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78364B"/>
                </a:solidFill>
              </a:rPr>
              <a:t>DOTTORATO SURVIVAL KIT</a:t>
            </a:r>
            <a:endParaRPr dirty="0"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1"/>
          </p:nvPr>
        </p:nvSpPr>
        <p:spPr>
          <a:xfrm>
            <a:off x="34925" y="909638"/>
            <a:ext cx="8713788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4988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/>
          </a:p>
          <a:p>
            <a:pPr marL="534988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endParaRPr lang="it-IT" sz="1400" dirty="0"/>
          </a:p>
          <a:p>
            <a:pPr marL="534988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imes"/>
              <a:buNone/>
            </a:pPr>
            <a:endParaRPr sz="1600" b="1" dirty="0"/>
          </a:p>
        </p:txBody>
      </p:sp>
      <p:sp>
        <p:nvSpPr>
          <p:cNvPr id="128" name="Google Shape;128;p2"/>
          <p:cNvSpPr/>
          <p:nvPr/>
        </p:nvSpPr>
        <p:spPr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B8C1E8-59BC-47B1-ADBA-B95936644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152"/>
            <a:ext cx="9144000" cy="499169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0F1D0C-54E3-4C8F-9FAE-699F0AB1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0308"/>
            <a:ext cx="9144000" cy="47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7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A.Y. 2025/2026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ftr" idx="11"/>
          </p:nvPr>
        </p:nvSpPr>
        <p:spPr>
          <a:xfrm>
            <a:off x="1258888" y="6156325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Kit </a:t>
            </a:r>
            <a:r>
              <a:rPr lang="it-IT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Ph.D</a:t>
            </a:r>
            <a:r>
              <a:rPr lang="it-I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41°CYCLE</a:t>
            </a:r>
            <a:endParaRPr dirty="0"/>
          </a:p>
        </p:txBody>
      </p:sp>
      <p:sp>
        <p:nvSpPr>
          <p:cNvPr id="125" name="Google Shape;125;p2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-IT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it-IT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863588" y="406413"/>
            <a:ext cx="7416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it-IT" dirty="0"/>
              <a:t>DOMANDE? (NON MORDIAMO)</a:t>
            </a:r>
            <a:endParaRPr dirty="0"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1"/>
          </p:nvPr>
        </p:nvSpPr>
        <p:spPr>
          <a:xfrm>
            <a:off x="34925" y="909638"/>
            <a:ext cx="8713788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4988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/>
          </a:p>
          <a:p>
            <a:pPr marL="534988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endParaRPr lang="it-IT" sz="1400" dirty="0"/>
          </a:p>
          <a:p>
            <a:pPr marL="534988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imes"/>
              <a:buNone/>
            </a:pPr>
            <a:endParaRPr sz="1600" b="1" dirty="0"/>
          </a:p>
        </p:txBody>
      </p:sp>
      <p:sp>
        <p:nvSpPr>
          <p:cNvPr id="128" name="Google Shape;128;p2"/>
          <p:cNvSpPr/>
          <p:nvPr/>
        </p:nvSpPr>
        <p:spPr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B8C1E8-59BC-47B1-ADBA-B95936644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152"/>
            <a:ext cx="9144000" cy="499169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0F1D0C-54E3-4C8F-9FAE-699F0AB1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0308"/>
            <a:ext cx="9144000" cy="477738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B025BA7-A305-4814-AEAF-B9E666E12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194816"/>
            <a:ext cx="9144000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7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>
            <a:spLocks noGrp="1"/>
          </p:cNvSpPr>
          <p:nvPr>
            <p:ph type="title"/>
          </p:nvPr>
        </p:nvSpPr>
        <p:spPr>
          <a:xfrm>
            <a:off x="1041400" y="1716075"/>
            <a:ext cx="74169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4400">
                <a:latin typeface="Limelight"/>
                <a:ea typeface="Limelight"/>
                <a:cs typeface="Limelight"/>
                <a:sym typeface="Limelight"/>
              </a:rPr>
            </a:br>
            <a:r>
              <a:rPr lang="it-IT" sz="4400">
                <a:latin typeface="Limelight"/>
                <a:ea typeface="Limelight"/>
                <a:cs typeface="Limelight"/>
                <a:sym typeface="Limelight"/>
              </a:rPr>
              <a:t>BUON LAVORO!</a:t>
            </a:r>
            <a:br>
              <a:rPr lang="it-IT" sz="4400">
                <a:latin typeface="Limelight"/>
                <a:ea typeface="Limelight"/>
                <a:cs typeface="Limelight"/>
                <a:sym typeface="Limelight"/>
              </a:rPr>
            </a:br>
            <a:endParaRPr dirty="0"/>
          </a:p>
        </p:txBody>
      </p:sp>
      <p:sp>
        <p:nvSpPr>
          <p:cNvPr id="358" name="Google Shape;358;p22"/>
          <p:cNvSpPr txBox="1">
            <a:spLocks noGrp="1"/>
          </p:cNvSpPr>
          <p:nvPr>
            <p:ph type="sldNum" idx="12"/>
          </p:nvPr>
        </p:nvSpPr>
        <p:spPr>
          <a:xfrm>
            <a:off x="65532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Pagina </a:t>
            </a:r>
            <a:fld id="{00000000-1234-1234-1234-123412341234}" type="slidenum">
              <a:rPr lang="it-IT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3995738" y="3644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3298825" y="4194175"/>
            <a:ext cx="32543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30022"/>
              </a:buClr>
              <a:buSzPts val="1400"/>
              <a:buFont typeface="Arial"/>
              <a:buNone/>
            </a:pPr>
            <a:r>
              <a:rPr lang="it-IT" sz="1400" b="1" i="0" u="sng" strike="noStrike" cap="none" dirty="0">
                <a:solidFill>
                  <a:srgbClr val="83002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ufficio.dottorato@uniroma1.it</a:t>
            </a:r>
            <a:endParaRPr sz="1400" b="1" i="0" u="none" strike="noStrike" cap="none" dirty="0">
              <a:solidFill>
                <a:srgbClr val="8300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30022"/>
              </a:buClr>
              <a:buSzPts val="1400"/>
              <a:buFont typeface="Arial"/>
              <a:buNone/>
            </a:pPr>
            <a:r>
              <a:rPr lang="it-IT" sz="1400" b="1" i="0" u="sng" strike="noStrike" cap="none" dirty="0">
                <a:solidFill>
                  <a:srgbClr val="83002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phdfellowship@uniroma1.it</a:t>
            </a:r>
            <a:endParaRPr sz="1400" b="1" i="0" u="none" strike="noStrike" cap="none" dirty="0">
              <a:solidFill>
                <a:srgbClr val="8300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30022"/>
              </a:buClr>
              <a:buSzPts val="1400"/>
              <a:buFont typeface="Arial"/>
              <a:buNone/>
            </a:pPr>
            <a:r>
              <a:rPr lang="it-IT" sz="1400" b="1" i="0" u="sng" strike="noStrike" cap="none" dirty="0">
                <a:solidFill>
                  <a:srgbClr val="83002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cotutele.phd@uniroma1.it</a:t>
            </a:r>
            <a:r>
              <a:rPr lang="it-IT" sz="1400" b="1" i="0" u="none" strike="noStrike" cap="none" dirty="0">
                <a:solidFill>
                  <a:srgbClr val="8300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3A7CE3F-EAB1-4F59-A26F-71963DE36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182" y="227146"/>
            <a:ext cx="3097036" cy="1664352"/>
          </a:xfrm>
          <a:prstGeom prst="rect">
            <a:avLst/>
          </a:prstGeom>
        </p:spPr>
      </p:pic>
      <p:sp>
        <p:nvSpPr>
          <p:cNvPr id="9" name="Google Shape;124;p2">
            <a:extLst>
              <a:ext uri="{FF2B5EF4-FFF2-40B4-BE49-F238E27FC236}">
                <a16:creationId xmlns:a16="http://schemas.microsoft.com/office/drawing/2014/main" id="{9BD6DB35-8DCD-4304-AD11-B6585EA896A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58888" y="6156325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Kit </a:t>
            </a:r>
            <a:r>
              <a:rPr lang="it-IT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Ph.D</a:t>
            </a:r>
            <a:r>
              <a:rPr lang="it-I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41°CYCLE</a:t>
            </a:r>
            <a:endParaRPr dirty="0"/>
          </a:p>
        </p:txBody>
      </p:sp>
      <p:sp>
        <p:nvSpPr>
          <p:cNvPr id="11" name="Google Shape;123;p2">
            <a:extLst>
              <a:ext uri="{FF2B5EF4-FFF2-40B4-BE49-F238E27FC236}">
                <a16:creationId xmlns:a16="http://schemas.microsoft.com/office/drawing/2014/main" id="{BB24CB14-B277-476D-84B9-1EEB7ABDB97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343400" y="6148388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A.Y. 2025/2026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134</Words>
  <Application>Microsoft Office PowerPoint</Application>
  <PresentationFormat>Presentazione su schermo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Limelight</vt:lpstr>
      <vt:lpstr>ＭＳ Ｐゴシック</vt:lpstr>
      <vt:lpstr>Times</vt:lpstr>
      <vt:lpstr>Arial</vt:lpstr>
      <vt:lpstr>la sapienza</vt:lpstr>
      <vt:lpstr>        </vt:lpstr>
      <vt:lpstr>ASPETTATIVE vs REALTA’</vt:lpstr>
      <vt:lpstr>DOTTORATO SURVIVAL KIT</vt:lpstr>
      <vt:lpstr>DOMANDE? (NON MORDIAMO)</vt:lpstr>
      <vt:lpstr> BUON LAVORO!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- -</dc:creator>
  <cp:lastModifiedBy>Caronna Romina</cp:lastModifiedBy>
  <cp:revision>47</cp:revision>
  <dcterms:created xsi:type="dcterms:W3CDTF">2006-11-20T16:13:10Z</dcterms:created>
  <dcterms:modified xsi:type="dcterms:W3CDTF">2026-01-25T16:47:30Z</dcterms:modified>
</cp:coreProperties>
</file>